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handoutMasterIdLst>
    <p:handoutMasterId r:id="rId31"/>
  </p:handoutMasterIdLst>
  <p:sldIdLst>
    <p:sldId id="258" r:id="rId2"/>
    <p:sldId id="265" r:id="rId3"/>
    <p:sldId id="266" r:id="rId4"/>
    <p:sldId id="278" r:id="rId5"/>
    <p:sldId id="281" r:id="rId6"/>
    <p:sldId id="306" r:id="rId7"/>
    <p:sldId id="285" r:id="rId8"/>
    <p:sldId id="286" r:id="rId9"/>
    <p:sldId id="282"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5" r:id="rId27"/>
    <p:sldId id="303" r:id="rId28"/>
    <p:sldId id="304"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B5E"/>
    <a:srgbClr val="191B53"/>
    <a:srgbClr val="191B4F"/>
    <a:srgbClr val="191B4A"/>
    <a:srgbClr val="181A48"/>
    <a:srgbClr val="243063"/>
    <a:srgbClr val="000054"/>
    <a:srgbClr val="1B2349"/>
    <a:srgbClr val="1A1C47"/>
    <a:srgbClr val="1A1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46" autoAdjust="0"/>
    <p:restoredTop sz="82039" autoAdjust="0"/>
  </p:normalViewPr>
  <p:slideViewPr>
    <p:cSldViewPr snapToObjects="1">
      <p:cViewPr varScale="1">
        <p:scale>
          <a:sx n="95" d="100"/>
          <a:sy n="95" d="100"/>
        </p:scale>
        <p:origin x="-2298"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55BB6C9-9EB7-3A4E-A583-884C369CBAAC}" type="datetimeFigureOut">
              <a:rPr lang="en-US" smtClean="0"/>
              <a:t>9/25/2013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A8C3760-D758-6F4E-BB44-5AD29F8D3BDE}" type="slidenum">
              <a:rPr lang="en-US" smtClean="0"/>
              <a:t>‹#›</a:t>
            </a:fld>
            <a:endParaRPr lang="en-US"/>
          </a:p>
        </p:txBody>
      </p:sp>
    </p:spTree>
    <p:extLst>
      <p:ext uri="{BB962C8B-B14F-4D97-AF65-F5344CB8AC3E}">
        <p14:creationId xmlns:p14="http://schemas.microsoft.com/office/powerpoint/2010/main" val="742646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138516-6C4E-5E40-ACF9-183F75650A9C}" type="datetimeFigureOut">
              <a:rPr lang="en-US" smtClean="0"/>
              <a:t>9/25/2013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51E89A-8E65-C34A-8DD6-947F34FD4869}" type="slidenum">
              <a:rPr lang="en-US" smtClean="0"/>
              <a:t>‹#›</a:t>
            </a:fld>
            <a:endParaRPr lang="en-US"/>
          </a:p>
        </p:txBody>
      </p:sp>
    </p:spTree>
    <p:extLst>
      <p:ext uri="{BB962C8B-B14F-4D97-AF65-F5344CB8AC3E}">
        <p14:creationId xmlns:p14="http://schemas.microsoft.com/office/powerpoint/2010/main" val="33539562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Problem</a:t>
            </a:r>
            <a:r>
              <a:rPr lang="en-US" baseline="0" dirty="0" smtClean="0"/>
              <a:t> Holder: Incident Commander, Mission Control, Commander</a:t>
            </a:r>
          </a:p>
          <a:p>
            <a:r>
              <a:rPr lang="en-US" baseline="0" dirty="0" smtClean="0"/>
              <a:t>Stake Holders: Ground Searchers, Scientists, Soldiers</a:t>
            </a:r>
          </a:p>
          <a:p>
            <a:endParaRPr lang="en-US" dirty="0" smtClean="0"/>
          </a:p>
          <a:p>
            <a:pPr marL="171450" indent="-171450">
              <a:buFontTx/>
              <a:buChar char="•"/>
            </a:pPr>
            <a:r>
              <a:rPr lang="en-US" dirty="0" smtClean="0"/>
              <a:t>UAS</a:t>
            </a:r>
            <a:r>
              <a:rPr lang="en-US" baseline="0" dirty="0" smtClean="0"/>
              <a:t> requires several human operators to accomplish a given mission</a:t>
            </a:r>
          </a:p>
          <a:p>
            <a:pPr marL="171450" indent="-171450">
              <a:buFontTx/>
              <a:buChar char="•"/>
            </a:pPr>
            <a:r>
              <a:rPr lang="en-US" baseline="0" dirty="0" smtClean="0"/>
              <a:t>UAS is also part of a larger team and needs to interact with stake holders and problem holders</a:t>
            </a:r>
          </a:p>
          <a:p>
            <a:pPr marL="171450" indent="-171450">
              <a:buFontTx/>
              <a:buChar char="•"/>
            </a:pPr>
            <a:r>
              <a:rPr lang="en-US" baseline="0" dirty="0" smtClean="0"/>
              <a:t>Workload impacts UAS operators and influences team interaction</a:t>
            </a:r>
          </a:p>
          <a:p>
            <a:pPr marL="171450" indent="-171450">
              <a:buFontTx/>
              <a:buChar char="•"/>
            </a:pPr>
            <a:r>
              <a:rPr lang="en-US" baseline="0" dirty="0" smtClean="0"/>
              <a:t>The number of needed humans makes deploying UASs prohibitive</a:t>
            </a:r>
          </a:p>
          <a:p>
            <a:pPr marL="171450" indent="-171450">
              <a:buFontTx/>
              <a:buChar char="•"/>
            </a:pPr>
            <a:r>
              <a:rPr lang="en-US" baseline="0" dirty="0" smtClean="0"/>
              <a:t>How do we improve the UAS system to require fewer humans at workload while improving team interaction?</a:t>
            </a:r>
            <a:endParaRPr lang="en-US" dirty="0"/>
          </a:p>
        </p:txBody>
      </p:sp>
      <p:sp>
        <p:nvSpPr>
          <p:cNvPr id="4" name="Slide Number Placeholder 3"/>
          <p:cNvSpPr>
            <a:spLocks noGrp="1"/>
          </p:cNvSpPr>
          <p:nvPr>
            <p:ph type="sldNum" sz="quarter" idx="10"/>
          </p:nvPr>
        </p:nvSpPr>
        <p:spPr/>
        <p:txBody>
          <a:bodyPr/>
          <a:lstStyle/>
          <a:p>
            <a:fld id="{AA426A0B-F15F-FD4A-A933-4CBCE06FAA16}" type="slidenum">
              <a:rPr lang="en-US" smtClean="0"/>
              <a:t>2</a:t>
            </a:fld>
            <a:endParaRPr lang="en-US"/>
          </a:p>
        </p:txBody>
      </p:sp>
    </p:spTree>
    <p:extLst>
      <p:ext uri="{BB962C8B-B14F-4D97-AF65-F5344CB8AC3E}">
        <p14:creationId xmlns:p14="http://schemas.microsoft.com/office/powerpoint/2010/main" val="4250271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Since</a:t>
            </a:r>
            <a:r>
              <a:rPr lang="en-US" baseline="0" dirty="0" smtClean="0"/>
              <a:t> we are using a formally defined model we can make inference about certain safety properties.</a:t>
            </a:r>
            <a:endParaRPr lang="en-US" dirty="0"/>
          </a:p>
        </p:txBody>
      </p:sp>
      <p:sp>
        <p:nvSpPr>
          <p:cNvPr id="4" name="Slide Number Placeholder 3"/>
          <p:cNvSpPr>
            <a:spLocks noGrp="1"/>
          </p:cNvSpPr>
          <p:nvPr>
            <p:ph type="sldNum" idx="10"/>
          </p:nvPr>
        </p:nvSpPr>
        <p:spPr/>
        <p:txBody>
          <a:bodyPr/>
          <a:lstStyle/>
          <a:p>
            <a:endParaRPr lang="en-US"/>
          </a:p>
        </p:txBody>
      </p:sp>
    </p:spTree>
    <p:extLst>
      <p:ext uri="{BB962C8B-B14F-4D97-AF65-F5344CB8AC3E}">
        <p14:creationId xmlns:p14="http://schemas.microsoft.com/office/powerpoint/2010/main" val="4033836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JPF helps</a:t>
            </a:r>
            <a:r>
              <a:rPr lang="en-US" baseline="0" dirty="0" smtClean="0"/>
              <a:t> us verify and validate our model. It alone can perform most of the bug checking, without any help.</a:t>
            </a:r>
            <a:endParaRPr lang="en-US" dirty="0" smtClean="0"/>
          </a:p>
          <a:p>
            <a:pPr marL="171450" indent="-171450">
              <a:buFont typeface="Arial" panose="020B0604020202020204" pitchFamily="34" charset="0"/>
              <a:buChar char="•"/>
            </a:pPr>
            <a:r>
              <a:rPr lang="en-US" dirty="0" smtClean="0"/>
              <a:t>through</a:t>
            </a:r>
            <a:r>
              <a:rPr lang="en-US" baseline="0" dirty="0" smtClean="0"/>
              <a:t> JPF listeners and Java asserts we can validate safety properties throughout the system and along every branch relatively quickly.</a:t>
            </a:r>
          </a:p>
          <a:p>
            <a:pPr marL="171450" indent="-171450">
              <a:buFont typeface="Arial" panose="020B0604020202020204" pitchFamily="34" charset="0"/>
              <a:buChar char="•"/>
            </a:pPr>
            <a:r>
              <a:rPr lang="en-US" baseline="0" dirty="0" smtClean="0"/>
              <a:t>Now we can model, verify, and validate even extremely complex systems without much pain.</a:t>
            </a:r>
          </a:p>
        </p:txBody>
      </p:sp>
      <p:sp>
        <p:nvSpPr>
          <p:cNvPr id="4" name="Slide Number Placeholder 3"/>
          <p:cNvSpPr>
            <a:spLocks noGrp="1"/>
          </p:cNvSpPr>
          <p:nvPr>
            <p:ph type="sldNum" idx="10"/>
          </p:nvPr>
        </p:nvSpPr>
        <p:spPr/>
        <p:txBody>
          <a:bodyPr/>
          <a:lstStyle/>
          <a:p>
            <a:endParaRPr lang="en-US"/>
          </a:p>
        </p:txBody>
      </p:sp>
    </p:spTree>
    <p:extLst>
      <p:ext uri="{BB962C8B-B14F-4D97-AF65-F5344CB8AC3E}">
        <p14:creationId xmlns:p14="http://schemas.microsoft.com/office/powerpoint/2010/main" val="457758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Overview of what follows.</a:t>
            </a:r>
            <a:endParaRPr lang="en-US" dirty="0"/>
          </a:p>
        </p:txBody>
      </p:sp>
      <p:sp>
        <p:nvSpPr>
          <p:cNvPr id="4" name="Slide Number Placeholder 3"/>
          <p:cNvSpPr>
            <a:spLocks noGrp="1"/>
          </p:cNvSpPr>
          <p:nvPr>
            <p:ph type="sldNum" idx="10"/>
          </p:nvPr>
        </p:nvSpPr>
        <p:spPr/>
        <p:txBody>
          <a:bodyPr/>
          <a:lstStyle/>
          <a:p>
            <a:endParaRPr lang="en-US"/>
          </a:p>
        </p:txBody>
      </p:sp>
    </p:spTree>
    <p:extLst>
      <p:ext uri="{BB962C8B-B14F-4D97-AF65-F5344CB8AC3E}">
        <p14:creationId xmlns:p14="http://schemas.microsoft.com/office/powerpoint/2010/main" val="946255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 the different</a:t>
            </a:r>
            <a:r>
              <a:rPr lang="en-US" baseline="0" dirty="0" smtClean="0"/>
              <a:t> theoretical categories of workload. Here we have them listed as Cognitive, Team, Temporal, Algorithmic. We will go into a more in depth description of these categories momentarily. Afterwards we’ll map them to the specific metrics we’re using in our model.</a:t>
            </a:r>
          </a:p>
        </p:txBody>
      </p:sp>
      <p:sp>
        <p:nvSpPr>
          <p:cNvPr id="4" name="Slide Number Placeholder 3"/>
          <p:cNvSpPr>
            <a:spLocks noGrp="1"/>
          </p:cNvSpPr>
          <p:nvPr>
            <p:ph type="sldNum" idx="10"/>
          </p:nvPr>
        </p:nvSpPr>
        <p:spPr/>
        <p:txBody>
          <a:bodyPr/>
          <a:lstStyle/>
          <a:p>
            <a:endParaRPr lang="en-US"/>
          </a:p>
        </p:txBody>
      </p:sp>
    </p:spTree>
    <p:extLst>
      <p:ext uri="{BB962C8B-B14F-4D97-AF65-F5344CB8AC3E}">
        <p14:creationId xmlns:p14="http://schemas.microsoft.com/office/powerpoint/2010/main" val="456592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31" name="Shape 3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285750" indent="-285750">
              <a:buFont typeface="Arial" panose="020B0604020202020204" pitchFamily="34" charset="0"/>
              <a:buChar char="•"/>
            </a:pPr>
            <a:r>
              <a:rPr lang="en-US" sz="1800" b="0" i="0" u="none" strike="noStrike" cap="none" baseline="0" dirty="0" smtClean="0"/>
              <a:t>Organizational workload describes how a team works together.</a:t>
            </a:r>
          </a:p>
          <a:p>
            <a:pPr marL="285750" indent="-285750">
              <a:buFont typeface="Arial" panose="020B0604020202020204" pitchFamily="34" charset="0"/>
              <a:buChar char="•"/>
            </a:pPr>
            <a:r>
              <a:rPr lang="en-US" sz="1800" b="0" i="0" u="none" strike="noStrike" cap="none" baseline="0" dirty="0" smtClean="0"/>
              <a:t>Key factors are:</a:t>
            </a:r>
          </a:p>
          <a:p>
            <a:pPr marL="742950" lvl="1" indent="-285750">
              <a:buFont typeface="Arial" panose="020B0604020202020204" pitchFamily="34" charset="0"/>
              <a:buChar char="•"/>
            </a:pPr>
            <a:r>
              <a:rPr lang="en-US" sz="1800" b="0" i="0" u="none" strike="noStrike" cap="none" baseline="0" dirty="0" smtClean="0"/>
              <a:t>First group decision-making,</a:t>
            </a:r>
          </a:p>
          <a:p>
            <a:pPr marL="1200150" lvl="2" indent="-285750">
              <a:buFont typeface="Arial" panose="020B0604020202020204" pitchFamily="34" charset="0"/>
              <a:buChar char="•"/>
            </a:pPr>
            <a:r>
              <a:rPr lang="en-US" sz="1800" b="0" i="0" u="none" strike="noStrike" cap="none" baseline="0" dirty="0" smtClean="0"/>
              <a:t>or rather when more than one agent is required to choose the next immediate direction.</a:t>
            </a:r>
          </a:p>
          <a:p>
            <a:pPr marL="742950" lvl="1" indent="-285750">
              <a:buFont typeface="Arial" panose="020B0604020202020204" pitchFamily="34" charset="0"/>
              <a:buChar char="•"/>
            </a:pPr>
            <a:r>
              <a:rPr lang="en-US" sz="1800" b="0" i="0" u="none" strike="noStrike" cap="none" baseline="0" dirty="0" smtClean="0"/>
              <a:t>Second group memory,</a:t>
            </a:r>
          </a:p>
          <a:p>
            <a:pPr marL="1200150" lvl="2" indent="-285750">
              <a:buFont typeface="Arial" panose="020B0604020202020204" pitchFamily="34" charset="0"/>
              <a:buChar char="•"/>
            </a:pPr>
            <a:r>
              <a:rPr lang="en-US" sz="1800" b="0" i="0" u="none" strike="noStrike" cap="none" baseline="0" dirty="0" smtClean="0"/>
              <a:t>or rather when more than one agent is storing information required to choose the next immediate direction.</a:t>
            </a:r>
          </a:p>
          <a:p>
            <a:pPr marL="742950" lvl="1" indent="-285750">
              <a:buFont typeface="Arial" panose="020B0604020202020204" pitchFamily="34" charset="0"/>
              <a:buChar char="•"/>
            </a:pPr>
            <a:r>
              <a:rPr lang="en-US" sz="1800" b="0" i="0" u="none" strike="noStrike" cap="none" baseline="0" dirty="0" smtClean="0"/>
              <a:t>Third communication,</a:t>
            </a:r>
          </a:p>
          <a:p>
            <a:pPr marL="1200150" lvl="2" indent="-285750">
              <a:buFont typeface="Arial" panose="020B0604020202020204" pitchFamily="34" charset="0"/>
              <a:buChar char="•"/>
            </a:pPr>
            <a:r>
              <a:rPr lang="en-US" sz="1800" b="0" i="0" u="none" strike="noStrike" cap="none" baseline="0" dirty="0" smtClean="0"/>
              <a:t>or rather when intent is passed from one actor to the next.</a:t>
            </a:r>
          </a:p>
          <a:p>
            <a:pPr marL="742950" lvl="1" indent="-285750">
              <a:buFont typeface="Arial" panose="020B0604020202020204" pitchFamily="34" charset="0"/>
              <a:buChar char="•"/>
            </a:pPr>
            <a:r>
              <a:rPr lang="en-US" sz="1800" b="0" i="0" u="none" strike="noStrike" cap="none" baseline="0" dirty="0" smtClean="0"/>
              <a:t>Fourth required mental models,</a:t>
            </a:r>
          </a:p>
          <a:p>
            <a:pPr marL="1200150" lvl="2" indent="-285750">
              <a:buFont typeface="Arial" panose="020B0604020202020204" pitchFamily="34" charset="0"/>
              <a:buChar char="•"/>
            </a:pPr>
            <a:r>
              <a:rPr lang="en-US" sz="1800" b="0" i="0" u="none" strike="noStrike" cap="none" baseline="0" dirty="0" smtClean="0"/>
              <a:t>or rather competency or performance of team members.</a:t>
            </a:r>
          </a:p>
          <a:p>
            <a:pPr marL="285750" lvl="0" indent="-285750">
              <a:buFont typeface="Arial" panose="020B0604020202020204" pitchFamily="34" charset="0"/>
              <a:buChar char="•"/>
            </a:pPr>
            <a:r>
              <a:rPr lang="en-US" sz="1800" b="0" i="0" u="none" strike="noStrike" cap="none" baseline="0" dirty="0" smtClean="0"/>
              <a:t>Ex: Video operator requesting a flyby from the UAV Operator.</a:t>
            </a:r>
            <a:endParaRPr lang="en-US" sz="1800" b="0" i="0" u="none" strike="noStrike" cap="none" baseline="0" dirty="0"/>
          </a:p>
        </p:txBody>
      </p:sp>
      <p:sp>
        <p:nvSpPr>
          <p:cNvPr id="332" name="Shape 3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171450" indent="-171450">
              <a:buFont typeface="Arial" panose="020B0604020202020204" pitchFamily="34" charset="0"/>
              <a:buChar char="•"/>
            </a:pPr>
            <a:r>
              <a:rPr lang="en-US" dirty="0" smtClean="0"/>
              <a:t>Algorithmic </a:t>
            </a:r>
            <a:r>
              <a:rPr lang="en-US" baseline="0" dirty="0" smtClean="0"/>
              <a:t>workload describes the expected difficulty of bringing a task to completion.</a:t>
            </a:r>
          </a:p>
          <a:p>
            <a:pPr marL="171450" indent="-171450">
              <a:buFont typeface="Arial" panose="020B0604020202020204" pitchFamily="34" charset="0"/>
              <a:buChar char="•"/>
            </a:pPr>
            <a:r>
              <a:rPr lang="en-US" baseline="0" dirty="0" smtClean="0"/>
              <a:t>An agent is constantly cycling between the three parts: perceive, think, and act.</a:t>
            </a:r>
          </a:p>
          <a:p>
            <a:pPr marL="628650" lvl="1" indent="-171450">
              <a:buFont typeface="Arial" panose="020B0604020202020204" pitchFamily="34" charset="0"/>
              <a:buChar char="•"/>
            </a:pPr>
            <a:r>
              <a:rPr lang="en-US" baseline="0" dirty="0" smtClean="0"/>
              <a:t>During the perceive part he gathers input. </a:t>
            </a:r>
          </a:p>
          <a:p>
            <a:pPr marL="628650" lvl="1" indent="-171450">
              <a:buFont typeface="Arial" panose="020B0604020202020204" pitchFamily="34" charset="0"/>
              <a:buChar char="•"/>
            </a:pPr>
            <a:r>
              <a:rPr lang="en-US" baseline="0" dirty="0" smtClean="0"/>
              <a:t>During the think part he decides what to do with the input. </a:t>
            </a:r>
          </a:p>
          <a:p>
            <a:pPr marL="628650" lvl="1" indent="-171450">
              <a:buFont typeface="Arial" panose="020B0604020202020204" pitchFamily="34" charset="0"/>
              <a:buChar char="•"/>
            </a:pPr>
            <a:r>
              <a:rPr lang="en-US" baseline="0" dirty="0" smtClean="0"/>
              <a:t>During the act part he follows through, or not, with the decision.</a:t>
            </a:r>
          </a:p>
          <a:p>
            <a:pPr marL="628650" lvl="1" indent="-171450">
              <a:buFont typeface="Arial" panose="020B0604020202020204" pitchFamily="34" charset="0"/>
              <a:buChar char="•"/>
            </a:pPr>
            <a:r>
              <a:rPr lang="en-US" baseline="0" dirty="0" smtClean="0"/>
              <a:t>Each of these parts will vary in workload, depending on the agent. The solution depth, in a sense a part of think, is something an experienced agent would use to decide which of all available options should be used next.</a:t>
            </a:r>
          </a:p>
          <a:p>
            <a:pPr marL="171450" lvl="0" indent="-171450">
              <a:buFont typeface="Arial" panose="020B0604020202020204" pitchFamily="34" charset="0"/>
              <a:buChar char="•"/>
            </a:pPr>
            <a:r>
              <a:rPr lang="en-US" baseline="0" dirty="0" smtClean="0"/>
              <a:t>Ex: Mission Manager starting a mission.</a:t>
            </a:r>
            <a:endParaRPr dirty="0"/>
          </a:p>
        </p:txBody>
      </p:sp>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31" name="Shape 2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285750" indent="-285750">
              <a:buFont typeface="Arial" panose="020B0604020202020204" pitchFamily="34" charset="0"/>
              <a:buChar char="•"/>
            </a:pPr>
            <a:r>
              <a:rPr lang="en-US" sz="1800" b="0" i="0" u="none" strike="noStrike" cap="none" baseline="0" dirty="0" smtClean="0"/>
              <a:t>Temporal workload explains the effects of prioritized, infrequent, or repetitious tasks.</a:t>
            </a:r>
          </a:p>
          <a:p>
            <a:pPr marL="285750" indent="-285750">
              <a:buFont typeface="Arial" panose="020B0604020202020204" pitchFamily="34" charset="0"/>
              <a:buChar char="•"/>
            </a:pPr>
            <a:r>
              <a:rPr lang="en-US" sz="1800" b="0" i="0" u="none" strike="noStrike" cap="none" baseline="0" dirty="0" smtClean="0"/>
              <a:t>Constraints may exist, like an agents inability to enter a response state before asking permission of another agent.</a:t>
            </a:r>
          </a:p>
          <a:p>
            <a:pPr marL="285750" indent="-285750">
              <a:buFont typeface="Arial" panose="020B0604020202020204" pitchFamily="34" charset="0"/>
              <a:buChar char="•"/>
            </a:pPr>
            <a:r>
              <a:rPr lang="en-US" sz="1800" b="0" i="0" u="none" strike="noStrike" cap="none" baseline="0" dirty="0" smtClean="0"/>
              <a:t>High or low op-tempo can often lead to poorly task performance when the agent can’t complete, or forgets to complete a task by the next specified deadline.</a:t>
            </a:r>
          </a:p>
          <a:p>
            <a:pPr marL="742950" lvl="1" indent="-285750">
              <a:buFont typeface="Arial" panose="020B0604020202020204" pitchFamily="34" charset="0"/>
              <a:buChar char="•"/>
            </a:pPr>
            <a:r>
              <a:rPr lang="en-US" sz="1800" b="0" i="0" u="none" strike="noStrike" cap="none" baseline="0" dirty="0" smtClean="0"/>
              <a:t>A few good examples of this are packet scheduling algorithms or queuing theory.</a:t>
            </a:r>
          </a:p>
          <a:p>
            <a:pPr marL="285750" indent="-285750">
              <a:buFont typeface="Arial" panose="020B0604020202020204" pitchFamily="34" charset="0"/>
              <a:buChar char="•"/>
            </a:pPr>
            <a:r>
              <a:rPr lang="en-US" sz="1800" b="0" i="0" u="none" strike="noStrike" cap="none" baseline="0" dirty="0" smtClean="0"/>
              <a:t>Highly repetitive tasks are incredibly annoying, and also contribute to temporal workload.</a:t>
            </a:r>
          </a:p>
          <a:p>
            <a:pPr marL="285750" indent="-285750">
              <a:buFont typeface="Arial" panose="020B0604020202020204" pitchFamily="34" charset="0"/>
              <a:buChar char="•"/>
            </a:pPr>
            <a:r>
              <a:rPr lang="en-US" sz="1800" b="0" i="0" u="none" strike="noStrike" cap="none" baseline="0" dirty="0" smtClean="0"/>
              <a:t>Ex: UAV Operator alternating between observing the UAV by line of sight or via the GUI.</a:t>
            </a:r>
            <a:endParaRPr lang="en-US" sz="1800" b="0" i="0" u="none" strike="noStrike" cap="none" baseline="0" dirty="0"/>
          </a:p>
        </p:txBody>
      </p:sp>
      <p:sp>
        <p:nvSpPr>
          <p:cNvPr id="232" name="Shape 2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70" name="Shape 27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SzPct val="25000"/>
              <a:buFont typeface="Arial" panose="020B0604020202020204" pitchFamily="34" charset="0"/>
              <a:buChar char="•"/>
            </a:pPr>
            <a:r>
              <a:rPr lang="en-US" sz="1800" b="0" i="0" u="none" strike="noStrike" cap="none" baseline="0" dirty="0" smtClean="0"/>
              <a:t>Cognitive workload describes difficulties produced by confusing neural signals.</a:t>
            </a:r>
          </a:p>
          <a:p>
            <a:pPr marL="285750" marR="0" lvl="0" indent="-285750" algn="l" rtl="0">
              <a:lnSpc>
                <a:spcPct val="100000"/>
              </a:lnSpc>
              <a:spcBef>
                <a:spcPts val="0"/>
              </a:spcBef>
              <a:spcAft>
                <a:spcPts val="0"/>
              </a:spcAft>
              <a:buSzPct val="25000"/>
              <a:buFont typeface="Arial" panose="020B0604020202020204" pitchFamily="34" charset="0"/>
              <a:buChar char="•"/>
            </a:pPr>
            <a:r>
              <a:rPr lang="en-US" sz="1800" b="0" i="0" u="none" strike="noStrike" cap="none" baseline="0" dirty="0" smtClean="0"/>
              <a:t>Parallel sensing increases cognitive workload.</a:t>
            </a:r>
          </a:p>
          <a:p>
            <a:pPr marL="742950" marR="0" lvl="1" indent="-285750" algn="l" rtl="0">
              <a:lnSpc>
                <a:spcPct val="100000"/>
              </a:lnSpc>
              <a:spcBef>
                <a:spcPts val="0"/>
              </a:spcBef>
              <a:spcAft>
                <a:spcPts val="0"/>
              </a:spcAft>
              <a:buSzPct val="25000"/>
              <a:buFont typeface="Arial" panose="020B0604020202020204" pitchFamily="34" charset="0"/>
              <a:buChar char="•"/>
            </a:pPr>
            <a:r>
              <a:rPr lang="en-US" sz="1800" b="0" i="0" u="none" strike="noStrike" cap="none" baseline="0" dirty="0" smtClean="0"/>
              <a:t>Think about the difficulty or perception when stimuli are different and simultaneous.</a:t>
            </a:r>
          </a:p>
          <a:p>
            <a:pPr marL="285750" marR="0" lvl="0" indent="-285750" algn="l" rtl="0">
              <a:lnSpc>
                <a:spcPct val="100000"/>
              </a:lnSpc>
              <a:spcBef>
                <a:spcPts val="0"/>
              </a:spcBef>
              <a:spcAft>
                <a:spcPts val="0"/>
              </a:spcAft>
              <a:buSzPct val="25000"/>
              <a:buFont typeface="Arial" panose="020B0604020202020204" pitchFamily="34" charset="0"/>
              <a:buChar char="•"/>
            </a:pPr>
            <a:r>
              <a:rPr lang="en-US" sz="1800" b="0" i="0" u="none" strike="noStrike" cap="none" baseline="0" dirty="0" smtClean="0"/>
              <a:t>Size of the stimuli also effect cognitive workload.</a:t>
            </a:r>
          </a:p>
          <a:p>
            <a:pPr marL="742950" marR="0" lvl="1" indent="-285750" algn="l" rtl="0">
              <a:lnSpc>
                <a:spcPct val="100000"/>
              </a:lnSpc>
              <a:spcBef>
                <a:spcPts val="0"/>
              </a:spcBef>
              <a:spcAft>
                <a:spcPts val="0"/>
              </a:spcAft>
              <a:buSzPct val="25000"/>
              <a:buFont typeface="Arial" panose="020B0604020202020204" pitchFamily="34" charset="0"/>
              <a:buChar char="•"/>
            </a:pPr>
            <a:r>
              <a:rPr lang="en-US" sz="1800" b="0" i="0" u="none" strike="noStrike" cap="none" baseline="0" dirty="0" smtClean="0"/>
              <a:t>Often these stimuli are large, an instruction booklet for instance, and must be consumed without interference.</a:t>
            </a:r>
          </a:p>
          <a:p>
            <a:pPr marL="285750" marR="0" lvl="0" indent="-285750" algn="l" rtl="0">
              <a:lnSpc>
                <a:spcPct val="100000"/>
              </a:lnSpc>
              <a:spcBef>
                <a:spcPts val="0"/>
              </a:spcBef>
              <a:spcAft>
                <a:spcPts val="0"/>
              </a:spcAft>
              <a:buSzPct val="25000"/>
              <a:buFont typeface="Arial" panose="020B0604020202020204" pitchFamily="34" charset="0"/>
              <a:buChar char="•"/>
            </a:pPr>
            <a:r>
              <a:rPr lang="en-US" sz="1800" b="0" i="0" u="none" strike="noStrike" cap="none" baseline="0" dirty="0" smtClean="0"/>
              <a:t>Ex: The UAV Operator trying to respond to the a warning from his GUI and request from the Video Operator simultaneously.</a:t>
            </a:r>
          </a:p>
        </p:txBody>
      </p:sp>
      <p:sp>
        <p:nvSpPr>
          <p:cNvPr id="271" name="Shape 27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Before we make</a:t>
            </a:r>
            <a:r>
              <a:rPr lang="en-US" baseline="0" dirty="0" smtClean="0"/>
              <a:t> the mapping to our specific metrics, </a:t>
            </a:r>
            <a:r>
              <a:rPr lang="en-US" dirty="0" smtClean="0"/>
              <a:t>let’s recall</a:t>
            </a:r>
            <a:r>
              <a:rPr lang="en-US" baseline="0" dirty="0" smtClean="0"/>
              <a:t> the different aspects of workload.</a:t>
            </a:r>
          </a:p>
          <a:p>
            <a:pPr marL="171450" indent="-171450">
              <a:buFont typeface="Arial" panose="020B0604020202020204" pitchFamily="34" charset="0"/>
              <a:buChar char="•"/>
            </a:pPr>
            <a:r>
              <a:rPr lang="en-US" baseline="0" dirty="0" smtClean="0"/>
              <a:t>Team/Organizational</a:t>
            </a:r>
          </a:p>
          <a:p>
            <a:pPr marL="628650" lvl="1" indent="-171450">
              <a:buFont typeface="Arial" panose="020B0604020202020204" pitchFamily="34" charset="0"/>
              <a:buChar char="•"/>
            </a:pPr>
            <a:r>
              <a:rPr lang="en-US" baseline="0" dirty="0" smtClean="0"/>
              <a:t>Agent Mental Models</a:t>
            </a:r>
          </a:p>
          <a:p>
            <a:pPr marL="628650" lvl="1" indent="-171450">
              <a:buFont typeface="Arial" panose="020B0604020202020204" pitchFamily="34" charset="0"/>
              <a:buChar char="•"/>
            </a:pPr>
            <a:r>
              <a:rPr lang="en-US" baseline="0" dirty="0" smtClean="0"/>
              <a:t>Communication</a:t>
            </a:r>
          </a:p>
          <a:p>
            <a:pPr marL="628650" lvl="1" indent="-171450">
              <a:buFont typeface="Arial" panose="020B0604020202020204" pitchFamily="34" charset="0"/>
              <a:buChar char="•"/>
            </a:pPr>
            <a:r>
              <a:rPr lang="en-US" baseline="0" dirty="0" smtClean="0"/>
              <a:t>Group Memory</a:t>
            </a:r>
          </a:p>
          <a:p>
            <a:pPr marL="628650" lvl="1" indent="-171450">
              <a:buFont typeface="Arial" panose="020B0604020202020204" pitchFamily="34" charset="0"/>
              <a:buChar char="•"/>
            </a:pPr>
            <a:r>
              <a:rPr lang="en-US" baseline="0" dirty="0" smtClean="0"/>
              <a:t>Group Decision Making</a:t>
            </a:r>
          </a:p>
          <a:p>
            <a:pPr marL="171450" indent="-171450">
              <a:buFont typeface="Arial" panose="020B0604020202020204" pitchFamily="34" charset="0"/>
              <a:buChar char="•"/>
            </a:pPr>
            <a:r>
              <a:rPr lang="en-US" baseline="0" dirty="0" smtClean="0"/>
              <a:t>Algorithmic</a:t>
            </a:r>
          </a:p>
          <a:p>
            <a:pPr marL="628650" lvl="1" indent="-171450">
              <a:buFont typeface="Arial" panose="020B0604020202020204" pitchFamily="34" charset="0"/>
              <a:buChar char="•"/>
            </a:pPr>
            <a:r>
              <a:rPr lang="en-US" baseline="0" dirty="0" smtClean="0"/>
              <a:t>Task Complexity</a:t>
            </a:r>
          </a:p>
          <a:p>
            <a:pPr marL="171450" indent="-171450">
              <a:buFont typeface="Arial" panose="020B0604020202020204" pitchFamily="34" charset="0"/>
              <a:buChar char="•"/>
            </a:pPr>
            <a:r>
              <a:rPr lang="en-US" baseline="0" dirty="0" smtClean="0"/>
              <a:t>Temporal</a:t>
            </a:r>
          </a:p>
          <a:p>
            <a:pPr marL="628650" lvl="1" indent="-171450">
              <a:buFont typeface="Arial" panose="020B0604020202020204" pitchFamily="34" charset="0"/>
              <a:buChar char="•"/>
            </a:pPr>
            <a:r>
              <a:rPr lang="en-US" baseline="0" dirty="0" smtClean="0"/>
              <a:t>Op-Tempo</a:t>
            </a:r>
          </a:p>
          <a:p>
            <a:pPr marL="171450" indent="-171450">
              <a:buFont typeface="Arial" panose="020B0604020202020204" pitchFamily="34" charset="0"/>
              <a:buChar char="•"/>
            </a:pPr>
            <a:r>
              <a:rPr lang="en-US" baseline="0" dirty="0" smtClean="0"/>
              <a:t>Cognitive</a:t>
            </a:r>
          </a:p>
          <a:p>
            <a:pPr marL="628650" lvl="1" indent="-171450">
              <a:buFont typeface="Arial" panose="020B0604020202020204" pitchFamily="34" charset="0"/>
              <a:buChar char="•"/>
            </a:pPr>
            <a:r>
              <a:rPr lang="en-US" baseline="0" dirty="0" smtClean="0"/>
              <a:t>Parallel Sensing</a:t>
            </a:r>
          </a:p>
          <a:p>
            <a:pPr marL="628650" lvl="1" indent="-171450">
              <a:buFont typeface="Arial" panose="020B0604020202020204" pitchFamily="34" charset="0"/>
              <a:buChar char="•"/>
            </a:pPr>
            <a:r>
              <a:rPr lang="en-US" baseline="0" dirty="0" smtClean="0"/>
              <a:t>Stimuli Load/Size</a:t>
            </a:r>
          </a:p>
          <a:p>
            <a:pPr marL="171450" indent="-171450">
              <a:buFont typeface="Arial" panose="020B0604020202020204" pitchFamily="34" charset="0"/>
              <a:buChar char="•"/>
            </a:pPr>
            <a:r>
              <a:rPr lang="en-US" baseline="0" dirty="0" smtClean="0"/>
              <a:t>These theoretical categories are crucial to understanding expected workload.</a:t>
            </a:r>
          </a:p>
        </p:txBody>
      </p:sp>
      <p:sp>
        <p:nvSpPr>
          <p:cNvPr id="4" name="Slide Number Placeholder 3"/>
          <p:cNvSpPr>
            <a:spLocks noGrp="1"/>
          </p:cNvSpPr>
          <p:nvPr>
            <p:ph type="sldNum" idx="10"/>
          </p:nvPr>
        </p:nvSpPr>
        <p:spPr/>
        <p:txBody>
          <a:bodyPr/>
          <a:lstStyle/>
          <a:p>
            <a:endParaRPr lang="en-US"/>
          </a:p>
        </p:txBody>
      </p:sp>
    </p:spTree>
    <p:extLst>
      <p:ext uri="{BB962C8B-B14F-4D97-AF65-F5344CB8AC3E}">
        <p14:creationId xmlns:p14="http://schemas.microsoft.com/office/powerpoint/2010/main" val="2589386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45" name="Shape 44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800" b="0" i="0" u="none" strike="noStrike" cap="none" baseline="0"/>
              <a:t>Recall that workload is a (task portfolio, agent) pair.  Our set of task workload metrics is based on particular model of the agent.  Therefore, our workload metrics assume that agent expertise is fixed, that is, it is encoded in the model.  Thus, we are measuring the effects of task portfolio on the workload time history. If we try different models, we can get a feel for how agent expertise comes into play.  This is a useful way to think because it helps us articulate the limitations of our model.</a:t>
            </a:r>
          </a:p>
        </p:txBody>
      </p:sp>
      <p:sp>
        <p:nvSpPr>
          <p:cNvPr id="446" name="Shape 44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GOAL: Optimize UAS systems to require fewer human resources and operate in a team setting through increased automation and better interfaces</a:t>
            </a:r>
          </a:p>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3</a:t>
            </a:fld>
            <a:endParaRPr lang="en-US"/>
          </a:p>
        </p:txBody>
      </p:sp>
    </p:spTree>
    <p:extLst>
      <p:ext uri="{BB962C8B-B14F-4D97-AF65-F5344CB8AC3E}">
        <p14:creationId xmlns:p14="http://schemas.microsoft.com/office/powerpoint/2010/main" val="1107303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Here</a:t>
            </a:r>
            <a:r>
              <a:rPr lang="en-US" baseline="0" dirty="0" smtClean="0"/>
              <a:t> is the mapping from the theoretical workload categories to our classifications of workload metrics.</a:t>
            </a:r>
          </a:p>
          <a:p>
            <a:pPr marL="171450" indent="-171450">
              <a:buFont typeface="Arial" panose="020B0604020202020204" pitchFamily="34" charset="0"/>
              <a:buChar char="•"/>
            </a:pPr>
            <a:r>
              <a:rPr lang="en-US" baseline="0" dirty="0" smtClean="0"/>
              <a:t>Cognitive becomes Resource</a:t>
            </a:r>
          </a:p>
          <a:p>
            <a:pPr marL="171450" indent="-171450">
              <a:buFont typeface="Arial" panose="020B0604020202020204" pitchFamily="34" charset="0"/>
              <a:buChar char="•"/>
            </a:pPr>
            <a:r>
              <a:rPr lang="en-US" baseline="0" dirty="0" smtClean="0"/>
              <a:t>Temporal remains the same</a:t>
            </a:r>
          </a:p>
          <a:p>
            <a:pPr marL="171450" indent="-171450">
              <a:buFont typeface="Arial" panose="020B0604020202020204" pitchFamily="34" charset="0"/>
              <a:buChar char="•"/>
            </a:pPr>
            <a:r>
              <a:rPr lang="en-US" baseline="0" dirty="0" smtClean="0"/>
              <a:t>Algorithmic becomes Decision</a:t>
            </a:r>
          </a:p>
          <a:p>
            <a:pPr marL="171450" indent="-171450">
              <a:buFont typeface="Arial" panose="020B0604020202020204" pitchFamily="34" charset="0"/>
              <a:buChar char="•"/>
            </a:pPr>
            <a:r>
              <a:rPr lang="en-US" baseline="0" dirty="0" smtClean="0"/>
              <a:t>Team remains the same</a:t>
            </a:r>
          </a:p>
          <a:p>
            <a:pPr marL="628650" lvl="1" indent="-171450">
              <a:buFont typeface="Arial" panose="020B0604020202020204" pitchFamily="34" charset="0"/>
              <a:buChar char="•"/>
            </a:pPr>
            <a:r>
              <a:rPr lang="en-US" baseline="0" dirty="0" smtClean="0"/>
              <a:t>While we currently haven’t set up our system to gather team metrics, we speculate that they wont be difficult to gather.</a:t>
            </a:r>
          </a:p>
          <a:p>
            <a:pPr marL="171450" indent="-171450">
              <a:buFont typeface="Arial" panose="020B0604020202020204" pitchFamily="34" charset="0"/>
              <a:buChar char="•"/>
            </a:pPr>
            <a:r>
              <a:rPr lang="en-US" baseline="0" dirty="0" smtClean="0"/>
              <a:t>Now lets talk about the metrics and how the are gathered.</a:t>
            </a:r>
            <a:endParaRPr lang="en-US" dirty="0"/>
          </a:p>
        </p:txBody>
      </p:sp>
      <p:sp>
        <p:nvSpPr>
          <p:cNvPr id="4" name="Slide Number Placeholder 3"/>
          <p:cNvSpPr>
            <a:spLocks noGrp="1"/>
          </p:cNvSpPr>
          <p:nvPr>
            <p:ph type="sldNum" idx="10"/>
          </p:nvPr>
        </p:nvSpPr>
        <p:spPr/>
        <p:txBody>
          <a:bodyPr/>
          <a:lstStyle/>
          <a:p>
            <a:endParaRPr lang="en-US"/>
          </a:p>
        </p:txBody>
      </p:sp>
    </p:spTree>
    <p:extLst>
      <p:ext uri="{BB962C8B-B14F-4D97-AF65-F5344CB8AC3E}">
        <p14:creationId xmlns:p14="http://schemas.microsoft.com/office/powerpoint/2010/main" val="3315500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buNone/>
            </a:pPr>
            <a:r>
              <a:rPr lang="en-US" sz="1200" b="0" i="0" u="none" strike="noStrike" cap="none" baseline="0" dirty="0" smtClean="0"/>
              <a:t>Let’s take a closer look. Look at this transition for a hypothetical agent. We clearly see three active channels. Further diagnosis of these channels might show that one happens to be an audio channel, while the other two are both visual channels. Also, one of those visual channels took twice as long to pass its data as the other channel. From this diagnosis we get a clear picture of this agent’s resource workload at this time.</a:t>
            </a:r>
            <a:endParaRPr lang="en-US" sz="1200" b="0" i="0" u="none" strike="noStrike" cap="none" baseline="0" dirty="0"/>
          </a:p>
        </p:txBody>
      </p:sp>
      <p:sp>
        <p:nvSpPr>
          <p:cNvPr id="422" name="Shape 4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buNone/>
            </a:pPr>
            <a:r>
              <a:rPr lang="en-US" sz="1200" b="0" i="0" u="none" strike="noStrike" cap="none" baseline="0" dirty="0" smtClean="0"/>
              <a:t>Now we see that our theoretical agent has a choice to make. Given the three active channels he has concluded that he has three possible paths which he can take. This might be abnormal for him, and he struggles for a moment before he decides which is the best path to take.</a:t>
            </a:r>
            <a:endParaRPr lang="en-US" sz="1200" b="0" i="0" u="none" strike="noStrike" cap="none" baseline="0" dirty="0"/>
          </a:p>
        </p:txBody>
      </p:sp>
      <p:sp>
        <p:nvSpPr>
          <p:cNvPr id="422" name="Shape 4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buNone/>
            </a:pPr>
            <a:r>
              <a:rPr lang="en-US" sz="1200" b="0" i="0" u="none" strike="noStrike" cap="none" baseline="0" dirty="0" smtClean="0"/>
              <a:t>Our agent faces another challenge. This same process keeps repeating. More precisely, the same inputs are active over and over again. He keeps making the same decision over and over again. When will this end?</a:t>
            </a:r>
            <a:endParaRPr lang="en-US" sz="1200" b="0" i="0" u="none" strike="noStrike" cap="none" baseline="0" dirty="0"/>
          </a:p>
        </p:txBody>
      </p:sp>
      <p:sp>
        <p:nvSpPr>
          <p:cNvPr id="422" name="Shape 4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b="0" i="0" u="none" strike="noStrike" cap="none" baseline="0" dirty="0" smtClean="0"/>
              <a:t>During this hypothetical simulation a few metrics stand out.</a:t>
            </a:r>
          </a:p>
          <a:p>
            <a:pPr marL="285750" indent="-285750">
              <a:buFont typeface="Arial" panose="020B0604020202020204" pitchFamily="34" charset="0"/>
              <a:buChar char="•"/>
            </a:pPr>
            <a:r>
              <a:rPr lang="en-US" sz="1200" b="0" i="0" u="none" strike="noStrike" cap="none" baseline="0" dirty="0" smtClean="0"/>
              <a:t>Transition Duration</a:t>
            </a:r>
          </a:p>
          <a:p>
            <a:pPr marL="285750" indent="-285750">
              <a:buFont typeface="Arial" panose="020B0604020202020204" pitchFamily="34" charset="0"/>
              <a:buChar char="•"/>
            </a:pPr>
            <a:r>
              <a:rPr lang="en-US" sz="1200" b="0" i="0" u="none" strike="noStrike" cap="none" baseline="0" dirty="0" smtClean="0"/>
              <a:t>Number of Active Channels</a:t>
            </a:r>
          </a:p>
          <a:p>
            <a:pPr marL="285750" indent="-285750">
              <a:buFont typeface="Arial" panose="020B0604020202020204" pitchFamily="34" charset="0"/>
              <a:buChar char="•"/>
            </a:pPr>
            <a:r>
              <a:rPr lang="en-US" sz="1200" b="0" i="0" u="none" strike="noStrike" cap="none" baseline="0" dirty="0" smtClean="0"/>
              <a:t>Number of Enabled Transitions</a:t>
            </a:r>
          </a:p>
          <a:p>
            <a:pPr marL="285750" indent="-285750">
              <a:buFont typeface="Arial" panose="020B0604020202020204" pitchFamily="34" charset="0"/>
              <a:buChar char="•"/>
            </a:pPr>
            <a:r>
              <a:rPr lang="en-US" sz="1200" b="0" i="0" u="none" strike="noStrike" cap="none" baseline="0" dirty="0" smtClean="0"/>
              <a:t>Rate of Transition</a:t>
            </a:r>
          </a:p>
          <a:p>
            <a:pPr marL="285750" indent="-285750">
              <a:buFont typeface="Arial" panose="020B0604020202020204" pitchFamily="34" charset="0"/>
              <a:buChar char="•"/>
            </a:pPr>
            <a:r>
              <a:rPr lang="en-US" sz="1200" b="0" i="0" u="none" strike="noStrike" cap="none" baseline="0" dirty="0" smtClean="0"/>
              <a:t>These metrics can be found using our code.</a:t>
            </a:r>
          </a:p>
        </p:txBody>
      </p:sp>
      <p:sp>
        <p:nvSpPr>
          <p:cNvPr id="4" name="Slide Number Placeholder 3"/>
          <p:cNvSpPr>
            <a:spLocks noGrp="1"/>
          </p:cNvSpPr>
          <p:nvPr>
            <p:ph type="sldNum" idx="10"/>
          </p:nvPr>
        </p:nvSpPr>
        <p:spPr/>
        <p:txBody>
          <a:bodyPr/>
          <a:lstStyle/>
          <a:p>
            <a:endParaRPr lang="en-US"/>
          </a:p>
        </p:txBody>
      </p:sp>
    </p:spTree>
    <p:extLst>
      <p:ext uri="{BB962C8B-B14F-4D97-AF65-F5344CB8AC3E}">
        <p14:creationId xmlns:p14="http://schemas.microsoft.com/office/powerpoint/2010/main" val="2589386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slid</a:t>
            </a:r>
            <a:r>
              <a:rPr lang="en-US" baseline="0" dirty="0" smtClean="0"/>
              <a:t>e conveys an aggregate workload over time for for each actor. Notice the workload spikes. We are working to understand the profile and use the model checker to find high/low workload scenarios that can be validated in field study.</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26</a:t>
            </a:fld>
            <a:endParaRPr lang="en-US"/>
          </a:p>
        </p:txBody>
      </p:sp>
    </p:spTree>
    <p:extLst>
      <p:ext uri="{BB962C8B-B14F-4D97-AF65-F5344CB8AC3E}">
        <p14:creationId xmlns:p14="http://schemas.microsoft.com/office/powerpoint/2010/main" val="3428413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r>
              <a:rPr lang="en-US" dirty="0" smtClean="0"/>
              <a:t>Applying</a:t>
            </a:r>
            <a:r>
              <a:rPr lang="en-US" baseline="0" dirty="0" smtClean="0"/>
              <a:t> tools, like model checking and detailed specifications, to a model allows us to accurately simulate and manage workload.</a:t>
            </a:r>
            <a:endParaRPr dirty="0"/>
          </a:p>
        </p:txBody>
      </p:sp>
      <p:sp>
        <p:nvSpPr>
          <p:cNvPr id="175" name="Shape 1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93738"/>
            <a:ext cx="4572000" cy="34290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6216149"/>
            <a:ext cx="5486399" cy="369302"/>
          </a:xfrm>
        </p:spPr>
        <p:txBody>
          <a:bodyPr>
            <a:spAutoFit/>
          </a:bodyPr>
          <a:lstStyle/>
          <a:p>
            <a:pPr marL="171450" indent="-171450">
              <a:buFont typeface="Arial" panose="020B0604020202020204" pitchFamily="34" charset="0"/>
              <a:buChar char="•"/>
            </a:pPr>
            <a:r>
              <a:rPr lang="en-US" dirty="0" smtClean="0"/>
              <a:t>Through</a:t>
            </a:r>
            <a:r>
              <a:rPr lang="en-US" baseline="0" dirty="0" smtClean="0"/>
              <a:t> a sensitivity study we want to ensure that our current metrics are working, in other words we have to know what we think we are measuring is what we really are measuring.</a:t>
            </a:r>
          </a:p>
          <a:p>
            <a:pPr marL="171450" indent="-171450">
              <a:buFont typeface="Arial" panose="020B0604020202020204" pitchFamily="34" charset="0"/>
              <a:buChar char="•"/>
            </a:pPr>
            <a:r>
              <a:rPr lang="en-US" baseline="0" dirty="0" smtClean="0"/>
              <a:t>Once we know this for certain, we can produce a formally verified and validated GUI for the </a:t>
            </a:r>
            <a:r>
              <a:rPr lang="en-US" baseline="0" dirty="0" err="1" smtClean="0"/>
              <a:t>WiSAR</a:t>
            </a:r>
            <a:r>
              <a:rPr lang="en-US" baseline="0" dirty="0" smtClean="0"/>
              <a:t> system, and release generalized that other people can also use for their V&amp;V.</a:t>
            </a:r>
            <a:endParaRPr lang="en-US" baseline="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With</a:t>
            </a:r>
            <a:r>
              <a:rPr lang="en-US" baseline="0" dirty="0" smtClean="0"/>
              <a:t> </a:t>
            </a:r>
            <a:r>
              <a:rPr lang="en-US" baseline="0" dirty="0" smtClean="0"/>
              <a:t>an understanding of workload, use that understanding to redesign the system</a:t>
            </a:r>
          </a:p>
          <a:p>
            <a:pPr marL="171450" indent="-171450">
              <a:buFontTx/>
              <a:buChar char="•"/>
            </a:pPr>
            <a:r>
              <a:rPr lang="en-US" baseline="0" dirty="0" smtClean="0"/>
              <a:t>Combine roles and reassess the workload</a:t>
            </a:r>
          </a:p>
          <a:p>
            <a:pPr marL="171450" indent="-171450">
              <a:buFontTx/>
              <a:buChar char="•"/>
            </a:pPr>
            <a:r>
              <a:rPr lang="en-US" baseline="0" dirty="0" smtClean="0"/>
              <a:t>Change the GUI and reassess the workload</a:t>
            </a:r>
          </a:p>
          <a:p>
            <a:pPr marL="171450" indent="-171450">
              <a:buFontTx/>
              <a:buChar char="•"/>
            </a:pPr>
            <a:r>
              <a:rPr lang="en-US" baseline="0" dirty="0" smtClean="0"/>
              <a:t>All the while, use the model checking to verify the mission is still being achieved.</a:t>
            </a:r>
          </a:p>
          <a:p>
            <a:pPr marL="171450" indent="-171450">
              <a:buFontTx/>
              <a:buChar char="•"/>
            </a:pPr>
            <a:endParaRPr lang="en-US" baseline="0" dirty="0" smtClean="0"/>
          </a:p>
          <a:p>
            <a:pPr marL="171450" indent="-171450">
              <a:buFontTx/>
              <a:buChar char="•"/>
            </a:pPr>
            <a:r>
              <a:rPr lang="en-US" baseline="0" dirty="0" smtClean="0"/>
              <a:t>The model informs the design.</a:t>
            </a:r>
          </a:p>
          <a:p>
            <a:pPr marL="171450" indent="-171450">
              <a:buFontTx/>
              <a:buChar char="•"/>
            </a:pPr>
            <a:endParaRPr lang="en-US" baseline="0" dirty="0" smtClean="0"/>
          </a:p>
          <a:p>
            <a:pPr marL="171450" indent="-171450">
              <a:buFontTx/>
              <a:buChar char="•"/>
            </a:pPr>
            <a:r>
              <a:rPr lang="en-US" baseline="0" dirty="0" smtClean="0"/>
              <a:t>Once the new system exists, use the model to in a monitor role to detect when the operator deviates from normal behavior. </a:t>
            </a:r>
          </a:p>
          <a:p>
            <a:pPr marL="171450" indent="-171450">
              <a:buFontTx/>
              <a:buChar char="•"/>
            </a:pPr>
            <a:r>
              <a:rPr lang="en-US" baseline="0" dirty="0" smtClean="0"/>
              <a:t>Design the GUI to inform the user in the presence of deviation, and then use a narrative to inform the user of potential outcomes and counter-responses, encoded in the model, from other team members or agents in the system. </a:t>
            </a:r>
          </a:p>
          <a:p>
            <a:pPr marL="171450" indent="-171450">
              <a:buFontTx/>
              <a:buChar char="•"/>
            </a:pPr>
            <a:r>
              <a:rPr lang="en-US" baseline="0" dirty="0" smtClean="0"/>
              <a:t>The GUI informs the user of deviation and negotiates potential outcomes</a:t>
            </a:r>
            <a:endParaRPr lang="en-US" dirty="0"/>
          </a:p>
        </p:txBody>
      </p:sp>
      <p:sp>
        <p:nvSpPr>
          <p:cNvPr id="4" name="Slide Number Placeholder 3"/>
          <p:cNvSpPr>
            <a:spLocks noGrp="1"/>
          </p:cNvSpPr>
          <p:nvPr>
            <p:ph type="sldNum" sz="quarter" idx="10"/>
          </p:nvPr>
        </p:nvSpPr>
        <p:spPr/>
        <p:txBody>
          <a:bodyPr/>
          <a:lstStyle/>
          <a:p>
            <a:fld id="{AA426A0B-F15F-FD4A-A933-4CBCE06FAA16}" type="slidenum">
              <a:rPr lang="en-US" smtClean="0"/>
              <a:t>4</a:t>
            </a:fld>
            <a:endParaRPr lang="en-US"/>
          </a:p>
        </p:txBody>
      </p:sp>
    </p:spTree>
    <p:extLst>
      <p:ext uri="{BB962C8B-B14F-4D97-AF65-F5344CB8AC3E}">
        <p14:creationId xmlns:p14="http://schemas.microsoft.com/office/powerpoint/2010/main" val="1086165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Goals</a:t>
            </a:r>
            <a:r>
              <a:rPr lang="en-US" baseline="0" dirty="0" smtClean="0"/>
              <a:t> are (a) to find ways to reduce the number of operators for UAV tasks and (b) to design GUIs that support these operators better by helping them manage workload.</a:t>
            </a:r>
          </a:p>
        </p:txBody>
      </p:sp>
      <p:sp>
        <p:nvSpPr>
          <p:cNvPr id="4" name="Slide Number Placeholder 3"/>
          <p:cNvSpPr>
            <a:spLocks noGrp="1"/>
          </p:cNvSpPr>
          <p:nvPr>
            <p:ph type="sldNum" sz="quarter" idx="10"/>
          </p:nvPr>
        </p:nvSpPr>
        <p:spPr/>
        <p:txBody>
          <a:bodyPr/>
          <a:lstStyle/>
          <a:p>
            <a:fld id="{AA426A0B-F15F-FD4A-A933-4CBCE06FAA16}" type="slidenum">
              <a:rPr lang="en-US" smtClean="0"/>
              <a:t>5</a:t>
            </a:fld>
            <a:endParaRPr lang="en-US"/>
          </a:p>
        </p:txBody>
      </p:sp>
    </p:spTree>
    <p:extLst>
      <p:ext uri="{BB962C8B-B14F-4D97-AF65-F5344CB8AC3E}">
        <p14:creationId xmlns:p14="http://schemas.microsoft.com/office/powerpoint/2010/main" val="1989983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Extra-model</a:t>
            </a:r>
            <a:r>
              <a:rPr lang="en-US" baseline="0" dirty="0" smtClean="0"/>
              <a:t> activity </a:t>
            </a:r>
            <a:r>
              <a:rPr lang="en-US" baseline="0" dirty="0" err="1" smtClean="0"/>
              <a:t>influenceds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6</a:t>
            </a:fld>
            <a:endParaRPr lang="en-US"/>
          </a:p>
        </p:txBody>
      </p:sp>
    </p:spTree>
    <p:extLst>
      <p:ext uri="{BB962C8B-B14F-4D97-AF65-F5344CB8AC3E}">
        <p14:creationId xmlns:p14="http://schemas.microsoft.com/office/powerpoint/2010/main" val="3778787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171450" indent="-171450">
              <a:buFont typeface="Arial" panose="020B0604020202020204" pitchFamily="34" charset="0"/>
              <a:buChar char="•"/>
            </a:pPr>
            <a:r>
              <a:rPr lang="en-US" dirty="0" smtClean="0"/>
              <a:t>In</a:t>
            </a:r>
            <a:r>
              <a:rPr lang="en-US" baseline="0" dirty="0" smtClean="0"/>
              <a:t> our specific system, w</a:t>
            </a:r>
            <a:r>
              <a:rPr lang="en-US" dirty="0" smtClean="0"/>
              <a:t>e</a:t>
            </a:r>
            <a:r>
              <a:rPr lang="en-US" baseline="0" dirty="0" smtClean="0"/>
              <a:t> obtain workload metrics by watching the activity of the directed team graph.</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 graph consists of the actors</a:t>
            </a:r>
            <a:r>
              <a:rPr lang="en-US" baseline="0" dirty="0" smtClean="0"/>
              <a:t> in the team, or system, and their channels of communication.</a:t>
            </a:r>
          </a:p>
          <a:p>
            <a:pPr marL="171450" indent="-171450">
              <a:buFont typeface="Arial" panose="020B0604020202020204" pitchFamily="34" charset="0"/>
              <a:buChar char="•"/>
            </a:pPr>
            <a:r>
              <a:rPr lang="en-US" baseline="0" dirty="0" smtClean="0"/>
              <a:t>Each agent is modeled by a state machine.</a:t>
            </a:r>
          </a:p>
          <a:p>
            <a:pPr marL="171450" indent="-171450">
              <a:buFont typeface="Arial" panose="020B0604020202020204" pitchFamily="34" charset="0"/>
              <a:buChar char="•"/>
            </a:pPr>
            <a:r>
              <a:rPr lang="en-US" baseline="0" dirty="0" smtClean="0"/>
              <a:t>Each communication channel is modeled by a wire from one actor to another.</a:t>
            </a:r>
          </a:p>
        </p:txBody>
      </p:sp>
      <p:sp>
        <p:nvSpPr>
          <p:cNvPr id="422" name="Shape 4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171450" indent="-171450">
              <a:buFont typeface="Arial" panose="020B0604020202020204" pitchFamily="34" charset="0"/>
              <a:buChar char="•"/>
            </a:pPr>
            <a:r>
              <a:rPr lang="en-US" baseline="0" dirty="0" smtClean="0"/>
              <a:t>More specifically the channels are built as a group of unidirectional wires.</a:t>
            </a:r>
          </a:p>
          <a:p>
            <a:pPr marL="628650" lvl="1" indent="-171450">
              <a:buFont typeface="Arial" panose="020B0604020202020204" pitchFamily="34" charset="0"/>
              <a:buChar char="•"/>
            </a:pPr>
            <a:r>
              <a:rPr lang="en-US" baseline="0" dirty="0" smtClean="0"/>
              <a:t>These can then be counted and load tested.</a:t>
            </a:r>
          </a:p>
        </p:txBody>
      </p:sp>
      <p:sp>
        <p:nvSpPr>
          <p:cNvPr id="422" name="Shape 4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Model</a:t>
            </a:r>
            <a:r>
              <a:rPr lang="en-US" baseline="0" dirty="0" smtClean="0"/>
              <a:t> Checking formally analyzes the model</a:t>
            </a:r>
          </a:p>
          <a:p>
            <a:pPr marL="171450" indent="-171450">
              <a:buFontTx/>
              <a:buChar char="•"/>
            </a:pPr>
            <a:r>
              <a:rPr lang="en-US" baseline="0" dirty="0" smtClean="0"/>
              <a:t>The first goal of model checking is simply to verify the mission meets its objectives and outcomes</a:t>
            </a:r>
          </a:p>
          <a:p>
            <a:pPr marL="171450" indent="-171450">
              <a:buFontTx/>
              <a:buChar char="•"/>
            </a:pPr>
            <a:r>
              <a:rPr lang="en-US" baseline="0" dirty="0" smtClean="0"/>
              <a:t>Even in the presence of the extra-model behavior</a:t>
            </a:r>
          </a:p>
          <a:p>
            <a:pPr marL="171450" indent="-171450">
              <a:buFontTx/>
              <a:buChar char="•"/>
            </a:pPr>
            <a:r>
              <a:rPr lang="en-US" baseline="0" dirty="0" smtClean="0"/>
              <a:t>If the model fails, then change the nominal human responses until the mission succeeds</a:t>
            </a:r>
          </a:p>
          <a:p>
            <a:pPr marL="0" indent="0">
              <a:buFontTx/>
              <a:buNone/>
            </a:pPr>
            <a:endParaRPr lang="en-US" baseline="0" dirty="0" smtClean="0"/>
          </a:p>
          <a:p>
            <a:pPr marL="171450" indent="-171450">
              <a:buFontTx/>
              <a:buChar char="•"/>
            </a:pPr>
            <a:r>
              <a:rPr lang="en-US" baseline="0" dirty="0" smtClean="0"/>
              <a:t>The second goal of model checking is to understand the dynamic workload profile.</a:t>
            </a:r>
          </a:p>
          <a:p>
            <a:pPr marL="171450" indent="-171450">
              <a:buFontTx/>
              <a:buChar char="•"/>
            </a:pPr>
            <a:r>
              <a:rPr lang="en-US" baseline="0" dirty="0" smtClean="0"/>
              <a:t>Workload evolves over time and is a dynamic property of the system</a:t>
            </a:r>
          </a:p>
          <a:p>
            <a:pPr marL="171450" indent="-171450">
              <a:buFontTx/>
              <a:buChar char="•"/>
            </a:pPr>
            <a:r>
              <a:rPr lang="en-US" baseline="0" dirty="0" smtClean="0"/>
              <a:t>Model checking is able to find scenarios with high/low workload</a:t>
            </a:r>
          </a:p>
          <a:p>
            <a:pPr marL="171450" indent="-171450">
              <a:buFontTx/>
              <a:buChar char="•"/>
            </a:pPr>
            <a:r>
              <a:rPr lang="en-US" baseline="0" dirty="0" smtClean="0"/>
              <a:t>Target automation or GUI support to smooth out the workload profile</a:t>
            </a:r>
          </a:p>
          <a:p>
            <a:pPr marL="171450" indent="-171450">
              <a:buFontTx/>
              <a:buChar char="•"/>
            </a:pPr>
            <a:r>
              <a:rPr lang="en-US" baseline="0" dirty="0" smtClean="0"/>
              <a:t>Once workload is managed, combine roles so fewer humans are needed</a:t>
            </a:r>
          </a:p>
        </p:txBody>
      </p:sp>
      <p:sp>
        <p:nvSpPr>
          <p:cNvPr id="4" name="Slide Number Placeholder 3"/>
          <p:cNvSpPr>
            <a:spLocks noGrp="1"/>
          </p:cNvSpPr>
          <p:nvPr>
            <p:ph type="sldNum" sz="quarter" idx="10"/>
          </p:nvPr>
        </p:nvSpPr>
        <p:spPr/>
        <p:txBody>
          <a:bodyPr/>
          <a:lstStyle/>
          <a:p>
            <a:fld id="{6E51E89A-8E65-C34A-8DD6-947F34FD4869}" type="slidenum">
              <a:rPr lang="en-US" smtClean="0"/>
              <a:t>9</a:t>
            </a:fld>
            <a:endParaRPr lang="en-US"/>
          </a:p>
        </p:txBody>
      </p:sp>
    </p:spTree>
    <p:extLst>
      <p:ext uri="{BB962C8B-B14F-4D97-AF65-F5344CB8AC3E}">
        <p14:creationId xmlns:p14="http://schemas.microsoft.com/office/powerpoint/2010/main" val="1569124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To ensure</a:t>
            </a:r>
            <a:r>
              <a:rPr lang="en-US" baseline="0" dirty="0" smtClean="0"/>
              <a:t> that our Model is rigorous we defined a transition language, similar to a </a:t>
            </a:r>
            <a:r>
              <a:rPr lang="en-US" baseline="0" dirty="0" err="1" smtClean="0"/>
              <a:t>Kripke</a:t>
            </a:r>
            <a:r>
              <a:rPr lang="en-US" baseline="0" dirty="0" smtClean="0"/>
              <a:t> structure, that defines each possible transition an agent can make.</a:t>
            </a:r>
          </a:p>
          <a:p>
            <a:pPr marL="171450" indent="-171450">
              <a:buFont typeface="Arial" panose="020B0604020202020204" pitchFamily="34" charset="0"/>
              <a:buChar char="•"/>
            </a:pPr>
            <a:r>
              <a:rPr lang="en-US" baseline="0" dirty="0" smtClean="0"/>
              <a:t>The Model also gives us the ability to tweak certain aspects with ease. For instance, when we want to see what happens when an actor happens to be really bad at his job we can adjust durations.</a:t>
            </a:r>
          </a:p>
        </p:txBody>
      </p:sp>
      <p:sp>
        <p:nvSpPr>
          <p:cNvPr id="4" name="Slide Number Placeholder 3"/>
          <p:cNvSpPr>
            <a:spLocks noGrp="1"/>
          </p:cNvSpPr>
          <p:nvPr>
            <p:ph type="sldNum" idx="10"/>
          </p:nvPr>
        </p:nvSpPr>
        <p:spPr/>
        <p:txBody>
          <a:bodyPr/>
          <a:lstStyle/>
          <a:p>
            <a:endParaRPr lang="en-US"/>
          </a:p>
        </p:txBody>
      </p:sp>
    </p:spTree>
    <p:extLst>
      <p:ext uri="{BB962C8B-B14F-4D97-AF65-F5344CB8AC3E}">
        <p14:creationId xmlns:p14="http://schemas.microsoft.com/office/powerpoint/2010/main" val="3123177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1828800" y="3142113"/>
            <a:ext cx="6629400" cy="1470025"/>
          </a:xfrm>
        </p:spPr>
        <p:txBody>
          <a:bodyPr wrap="square">
            <a:noAutofit/>
          </a:bodyPr>
          <a:lstStyle>
            <a:lvl1pPr algn="r">
              <a:defRPr>
                <a:solidFill>
                  <a:srgbClr val="191B5E"/>
                </a:solidFill>
              </a:defRPr>
            </a:lvl1pPr>
          </a:lstStyle>
          <a:p>
            <a:pPr algn="r">
              <a:lnSpc>
                <a:spcPts val="4000"/>
              </a:lnSpc>
            </a:pPr>
            <a:r>
              <a:rPr lang="en-US" sz="4300" smtClean="0">
                <a:solidFill>
                  <a:srgbClr val="191B5E"/>
                </a:solidFill>
                <a:latin typeface="Calibri"/>
                <a:cs typeface="Calibri"/>
              </a:rPr>
              <a:t>Click to edit Master title style</a:t>
            </a:r>
            <a:endParaRPr lang="en-US" sz="4300" dirty="0">
              <a:solidFill>
                <a:srgbClr val="191B5E"/>
              </a:solidFill>
              <a:latin typeface="Calibri"/>
              <a:cs typeface="Calibri"/>
            </a:endParaRPr>
          </a:p>
        </p:txBody>
      </p:sp>
      <p:sp>
        <p:nvSpPr>
          <p:cNvPr id="8" name="Subtitle 2"/>
          <p:cNvSpPr>
            <a:spLocks noGrp="1"/>
          </p:cNvSpPr>
          <p:nvPr>
            <p:ph type="subTitle" idx="1"/>
          </p:nvPr>
        </p:nvSpPr>
        <p:spPr>
          <a:xfrm>
            <a:off x="2669940" y="4800600"/>
            <a:ext cx="5788260" cy="1143000"/>
          </a:xfrm>
        </p:spPr>
        <p:txBody>
          <a:bodyPr>
            <a:normAutofit/>
          </a:bodyPr>
          <a:lstStyle>
            <a:lvl1pPr marL="0" indent="0" algn="r">
              <a:buNone/>
              <a:defRPr>
                <a:solidFill>
                  <a:schemeClr val="bg1">
                    <a:lumMod val="50000"/>
                  </a:schemeClr>
                </a:solidFill>
              </a:defRPr>
            </a:lvl1pPr>
          </a:lstStyle>
          <a:p>
            <a:pPr algn="r">
              <a:lnSpc>
                <a:spcPts val="2400"/>
              </a:lnSpc>
            </a:pPr>
            <a:r>
              <a:rPr lang="en-US" sz="2800" smtClean="0"/>
              <a:t>Click to edit Master subtitle style</a:t>
            </a:r>
            <a:endParaRPr lang="en-US" sz="2800" dirty="0"/>
          </a:p>
        </p:txBody>
      </p:sp>
      <p:pic>
        <p:nvPicPr>
          <p:cNvPr id="9" name="Picture 8" descr="C-UASfinalppt_2.png"/>
          <p:cNvPicPr>
            <a:picLocks noChangeAspect="1"/>
          </p:cNvPicPr>
          <p:nvPr/>
        </p:nvPicPr>
        <p:blipFill>
          <a:blip r:embed="rId2"/>
          <a:stretch>
            <a:fillRect/>
          </a:stretch>
        </p:blipFill>
        <p:spPr>
          <a:xfrm>
            <a:off x="1066800" y="1676400"/>
            <a:ext cx="3449682" cy="1125601"/>
          </a:xfrm>
          <a:prstGeom prst="rect">
            <a:avLst/>
          </a:prstGeom>
        </p:spPr>
      </p:pic>
      <p:cxnSp>
        <p:nvCxnSpPr>
          <p:cNvPr id="10" name="Straight Connector 9"/>
          <p:cNvCxnSpPr/>
          <p:nvPr/>
        </p:nvCxnSpPr>
        <p:spPr>
          <a:xfrm>
            <a:off x="1066800" y="3124200"/>
            <a:ext cx="7391400" cy="0"/>
          </a:xfrm>
          <a:prstGeom prst="line">
            <a:avLst/>
          </a:prstGeom>
          <a:ln w="3175" cap="flat" cmpd="sng" algn="ctr">
            <a:solidFill>
              <a:srgbClr val="191B5E"/>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rgbClr val="191B5E"/>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solidFill>
                  <a:srgbClr val="191B5E"/>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solidFill>
                  <a:srgbClr val="191B5E"/>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5CDB65-6EFA-E843-8801-691FF1BE9754}" type="slidenum">
              <a:rPr lang="en-US" smtClean="0"/>
              <a:t>‹#›</a:t>
            </a:fld>
            <a:endParaRPr lang="en-US"/>
          </a:p>
        </p:txBody>
      </p:sp>
      <p:pic>
        <p:nvPicPr>
          <p:cNvPr id="9" name="Picture 8"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8" name="Picture 7"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B5E"/>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solidFill>
                  <a:srgbClr val="191B5E"/>
                </a:solidFill>
              </a:defRPr>
            </a:lvl1pPr>
            <a:lvl2pPr>
              <a:defRPr>
                <a:solidFill>
                  <a:srgbClr val="191B5E"/>
                </a:solidFill>
              </a:defRPr>
            </a:lvl2pPr>
            <a:lvl3pPr>
              <a:defRPr>
                <a:solidFill>
                  <a:srgbClr val="191B5E"/>
                </a:solidFill>
              </a:defRPr>
            </a:lvl3pPr>
            <a:lvl4pPr>
              <a:defRPr>
                <a:solidFill>
                  <a:srgbClr val="191B5E"/>
                </a:solidFill>
              </a:defRPr>
            </a:lvl4pPr>
            <a:lvl5pPr>
              <a:defRPr>
                <a:solidFill>
                  <a:srgbClr val="191B5E"/>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CDB65-6EFA-E843-8801-691FF1BE9754}" type="slidenum">
              <a:rPr lang="en-US" smtClean="0"/>
              <a:t>‹#›</a:t>
            </a:fld>
            <a:endParaRPr lang="en-US"/>
          </a:p>
        </p:txBody>
      </p:sp>
      <p:cxnSp>
        <p:nvCxnSpPr>
          <p:cNvPr id="8" name="Straight Connector 7"/>
          <p:cNvCxnSpPr/>
          <p:nvPr/>
        </p:nvCxnSpPr>
        <p:spPr>
          <a:xfrm>
            <a:off x="457200" y="1415925"/>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9" name="Picture 8"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10" name="Picture 9"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solidFill>
                  <a:srgbClr val="191B5E"/>
                </a:solidFil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rgbClr val="191B5E"/>
                </a:solidFill>
              </a:defRPr>
            </a:lvl1pPr>
            <a:lvl2pPr>
              <a:defRPr>
                <a:solidFill>
                  <a:srgbClr val="191B5E"/>
                </a:solidFill>
              </a:defRPr>
            </a:lvl2pPr>
            <a:lvl3pPr>
              <a:defRPr>
                <a:solidFill>
                  <a:srgbClr val="191B5E"/>
                </a:solidFill>
              </a:defRPr>
            </a:lvl3pPr>
            <a:lvl4pPr>
              <a:defRPr>
                <a:solidFill>
                  <a:srgbClr val="191B5E"/>
                </a:solidFill>
              </a:defRPr>
            </a:lvl4pPr>
            <a:lvl5pPr>
              <a:defRPr>
                <a:solidFill>
                  <a:srgbClr val="191B5E"/>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CDB65-6EFA-E843-8801-691FF1BE9754}" type="slidenum">
              <a:rPr lang="en-US" smtClean="0"/>
              <a:t>‹#›</a:t>
            </a:fld>
            <a:endParaRPr lang="en-US"/>
          </a:p>
        </p:txBody>
      </p:sp>
      <p:pic>
        <p:nvPicPr>
          <p:cNvPr id="8" name="Picture 7"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7" name="Picture 6"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bj" type="obj">
  <p:cSld name="obj">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549275" y="107576"/>
            <a:ext cx="8042276" cy="1336956"/>
          </a:xfrm>
          <a:prstGeom prst="rect">
            <a:avLst/>
          </a:prstGeom>
          <a:noFill/>
          <a:ln>
            <a:noFill/>
          </a:ln>
        </p:spPr>
        <p:txBody>
          <a:bodyPr lIns="91425" tIns="91425" rIns="91425" bIns="91425" anchor="b" anchorCtr="0"/>
          <a:lstStyle>
            <a:lvl1pPr algn="ctr" rtl="0">
              <a:spcBef>
                <a:spcPts val="0"/>
              </a:spcBef>
              <a:buClr>
                <a:schemeClr val="accent1"/>
              </a:buClr>
              <a:buNone/>
              <a:defRPr sz="4600">
                <a:solidFill>
                  <a:schemeClr val="accent1"/>
                </a:solidFill>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r>
              <a:rPr lang="en-US" smtClean="0"/>
              <a:t>Click to edit Master title style</a:t>
            </a:r>
            <a:endParaRPr/>
          </a:p>
        </p:txBody>
      </p:sp>
      <p:sp>
        <p:nvSpPr>
          <p:cNvPr id="23" name="Shape 23"/>
          <p:cNvSpPr txBox="1">
            <a:spLocks noGrp="1"/>
          </p:cNvSpPr>
          <p:nvPr>
            <p:ph type="body" idx="1"/>
          </p:nvPr>
        </p:nvSpPr>
        <p:spPr>
          <a:xfrm>
            <a:off x="549275" y="1600200"/>
            <a:ext cx="8042276" cy="43434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pPr lvl="0"/>
            <a:r>
              <a:rPr lang="en-US" smtClean="0"/>
              <a:t>Click to edit Master text styles</a:t>
            </a:r>
          </a:p>
        </p:txBody>
      </p:sp>
      <p:sp>
        <p:nvSpPr>
          <p:cNvPr id="24" name="Shape 24"/>
          <p:cNvSpPr txBox="1">
            <a:spLocks noGrp="1"/>
          </p:cNvSpPr>
          <p:nvPr>
            <p:ph type="dt" idx="10"/>
          </p:nvPr>
        </p:nvSpPr>
        <p:spPr>
          <a:xfrm>
            <a:off x="5629835" y="6275667"/>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25" name="Shape 25"/>
          <p:cNvSpPr txBox="1">
            <a:spLocks noGrp="1"/>
          </p:cNvSpPr>
          <p:nvPr>
            <p:ph type="ftr" idx="11"/>
          </p:nvPr>
        </p:nvSpPr>
        <p:spPr>
          <a:xfrm>
            <a:off x="264458" y="6275667"/>
            <a:ext cx="4840940"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26" name="Shape 26"/>
          <p:cNvSpPr txBox="1">
            <a:spLocks noGrp="1"/>
          </p:cNvSpPr>
          <p:nvPr>
            <p:ph type="sldNum" idx="12"/>
          </p:nvPr>
        </p:nvSpPr>
        <p:spPr>
          <a:xfrm>
            <a:off x="7897906" y="6275667"/>
            <a:ext cx="990599" cy="365125"/>
          </a:xfrm>
          <a:prstGeom prst="rect">
            <a:avLst/>
          </a:prstGeom>
          <a:noFill/>
          <a:ln>
            <a:noFill/>
          </a:ln>
        </p:spPr>
        <p:txBody>
          <a:bodyPr lIns="91425" tIns="91425" rIns="91425" bIns="91425" anchor="ctr" anchorCtr="0"/>
          <a:lstStyle>
            <a:lvl1pPr marL="0" marR="0" indent="0" algn="r" rtl="0">
              <a:defRPr sz="36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0386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059364"/>
          </a:xfrm>
        </p:spPr>
        <p:txBody>
          <a:bodyPr/>
          <a:lstStyle>
            <a:lvl1pPr>
              <a:defRPr>
                <a:solidFill>
                  <a:srgbClr val="191B5E"/>
                </a:solidFill>
              </a:defRPr>
            </a:lvl1pPr>
            <a:lvl2pPr>
              <a:defRPr>
                <a:solidFill>
                  <a:srgbClr val="191B5E"/>
                </a:solidFill>
              </a:defRPr>
            </a:lvl2pPr>
            <a:lvl3pPr>
              <a:defRPr>
                <a:solidFill>
                  <a:srgbClr val="191B5E"/>
                </a:solidFill>
              </a:defRPr>
            </a:lvl3pPr>
            <a:lvl4pPr>
              <a:defRPr>
                <a:solidFill>
                  <a:srgbClr val="191B5E"/>
                </a:solidFill>
              </a:defRPr>
            </a:lvl4pPr>
            <a:lvl5pPr>
              <a:defRPr>
                <a:solidFill>
                  <a:srgbClr val="191B5E"/>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CDB65-6EFA-E843-8801-691FF1BE9754}" type="slidenum">
              <a:rPr lang="en-US" smtClean="0"/>
              <a:t>‹#›</a:t>
            </a:fld>
            <a:endParaRPr lang="en-US"/>
          </a:p>
        </p:txBody>
      </p:sp>
      <p:sp>
        <p:nvSpPr>
          <p:cNvPr id="7" name="Title 1"/>
          <p:cNvSpPr>
            <a:spLocks noGrp="1"/>
          </p:cNvSpPr>
          <p:nvPr>
            <p:ph type="ctrTitle"/>
          </p:nvPr>
        </p:nvSpPr>
        <p:spPr>
          <a:xfrm>
            <a:off x="457200" y="130175"/>
            <a:ext cx="8229600" cy="860425"/>
          </a:xfrm>
        </p:spPr>
        <p:txBody>
          <a:bodyPr>
            <a:normAutofit/>
          </a:bodyPr>
          <a:lstStyle>
            <a:lvl1pPr>
              <a:lnSpc>
                <a:spcPts val="4000"/>
              </a:lnSpc>
              <a:defRPr sz="4300">
                <a:solidFill>
                  <a:srgbClr val="191B5E"/>
                </a:solidFill>
              </a:defRPr>
            </a:lvl1pPr>
          </a:lstStyle>
          <a:p>
            <a:r>
              <a:rPr lang="en-US" smtClean="0"/>
              <a:t>Click to edit Master title style</a:t>
            </a:r>
            <a:endParaRPr lang="en-US" dirty="0"/>
          </a:p>
        </p:txBody>
      </p:sp>
      <p:cxnSp>
        <p:nvCxnSpPr>
          <p:cNvPr id="9" name="Straight Connector 8"/>
          <p:cNvCxnSpPr/>
          <p:nvPr/>
        </p:nvCxnSpPr>
        <p:spPr>
          <a:xfrm>
            <a:off x="457200" y="990600"/>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10" name="Picture 9"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8" name="Picture 7"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rgbClr val="191B5E"/>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0303D5-BFAE-BF45-A6DE-E2DC10F811E7}" type="datetimeFigureOut">
              <a:rPr lang="en-US" smtClean="0"/>
              <a:t>9/25/2013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CDB65-6EFA-E843-8801-691FF1BE9754}" type="slidenum">
              <a:rPr lang="en-US" smtClean="0"/>
              <a:t>‹#›</a:t>
            </a:fld>
            <a:endParaRPr lang="en-US"/>
          </a:p>
        </p:txBody>
      </p:sp>
      <p:pic>
        <p:nvPicPr>
          <p:cNvPr id="7" name="Picture 6" descr="C-UASfinalppt_2.png"/>
          <p:cNvPicPr>
            <a:picLocks noChangeAspect="1"/>
          </p:cNvPicPr>
          <p:nvPr/>
        </p:nvPicPr>
        <p:blipFill>
          <a:blip r:embed="rId2"/>
          <a:stretch>
            <a:fillRect/>
          </a:stretch>
        </p:blipFill>
        <p:spPr>
          <a:xfrm>
            <a:off x="734887" y="1762980"/>
            <a:ext cx="3449682" cy="112560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lvl1pPr>
              <a:defRPr>
                <a:solidFill>
                  <a:srgbClr val="191B5E"/>
                </a:solidFill>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219200"/>
            <a:ext cx="8229600" cy="4906963"/>
          </a:xfrm>
        </p:spPr>
        <p:txBody>
          <a:bodyPr/>
          <a:lstStyle>
            <a:lvl1pPr>
              <a:defRPr sz="2800">
                <a:solidFill>
                  <a:srgbClr val="191B5E"/>
                </a:solidFill>
              </a:defRPr>
            </a:lvl1pPr>
            <a:lvl2pPr>
              <a:defRPr sz="2400">
                <a:solidFill>
                  <a:srgbClr val="191B5E"/>
                </a:solidFill>
              </a:defRPr>
            </a:lvl2pPr>
            <a:lvl3pPr>
              <a:defRPr sz="2000">
                <a:solidFill>
                  <a:srgbClr val="191B5E"/>
                </a:solidFill>
              </a:defRPr>
            </a:lvl3pPr>
            <a:lvl4pPr>
              <a:defRPr sz="1800">
                <a:solidFill>
                  <a:srgbClr val="191B5E"/>
                </a:solidFill>
              </a:defRPr>
            </a:lvl4pPr>
            <a:lvl5pPr>
              <a:defRPr sz="1800">
                <a:solidFill>
                  <a:srgbClr val="191B5E"/>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5CDB65-6EFA-E843-8801-691FF1BE9754}" type="slidenum">
              <a:rPr lang="en-US" smtClean="0"/>
              <a:t>‹#›</a:t>
            </a:fld>
            <a:endParaRPr lang="en-US"/>
          </a:p>
        </p:txBody>
      </p:sp>
      <p:cxnSp>
        <p:nvCxnSpPr>
          <p:cNvPr id="9" name="Straight Connector 8"/>
          <p:cNvCxnSpPr/>
          <p:nvPr/>
        </p:nvCxnSpPr>
        <p:spPr>
          <a:xfrm>
            <a:off x="457200" y="1074540"/>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10" name="Picture 9"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11" name="Picture 10"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B5E"/>
                </a:solidFill>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solidFill>
                  <a:srgbClr val="191B5E"/>
                </a:solidFill>
              </a:defRPr>
            </a:lvl1pPr>
            <a:lvl2pPr>
              <a:defRPr sz="2400">
                <a:solidFill>
                  <a:srgbClr val="191B5E"/>
                </a:solidFill>
              </a:defRPr>
            </a:lvl2pPr>
            <a:lvl3pPr>
              <a:defRPr sz="2000">
                <a:solidFill>
                  <a:srgbClr val="191B5E"/>
                </a:solidFill>
              </a:defRPr>
            </a:lvl3pPr>
            <a:lvl4pPr>
              <a:defRPr sz="1800">
                <a:solidFill>
                  <a:srgbClr val="191B5E"/>
                </a:solidFill>
              </a:defRPr>
            </a:lvl4pPr>
            <a:lvl5pPr>
              <a:defRPr sz="1800">
                <a:solidFill>
                  <a:srgbClr val="191B5E"/>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solidFill>
                  <a:srgbClr val="191B5E"/>
                </a:solidFill>
              </a:defRPr>
            </a:lvl1pPr>
            <a:lvl2pPr>
              <a:defRPr sz="2400">
                <a:solidFill>
                  <a:srgbClr val="191B5E"/>
                </a:solidFill>
              </a:defRPr>
            </a:lvl2pPr>
            <a:lvl3pPr>
              <a:defRPr sz="2000">
                <a:solidFill>
                  <a:srgbClr val="191B5E"/>
                </a:solidFill>
              </a:defRPr>
            </a:lvl3pPr>
            <a:lvl4pPr>
              <a:defRPr sz="1800">
                <a:solidFill>
                  <a:srgbClr val="191B5E"/>
                </a:solidFill>
              </a:defRPr>
            </a:lvl4pPr>
            <a:lvl5pPr>
              <a:defRPr sz="1800">
                <a:solidFill>
                  <a:srgbClr val="191B5E"/>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5CDB65-6EFA-E843-8801-691FF1BE9754}" type="slidenum">
              <a:rPr lang="en-US" smtClean="0"/>
              <a:t>‹#›</a:t>
            </a:fld>
            <a:endParaRPr lang="en-US"/>
          </a:p>
        </p:txBody>
      </p:sp>
      <p:cxnSp>
        <p:nvCxnSpPr>
          <p:cNvPr id="9" name="Straight Connector 8"/>
          <p:cNvCxnSpPr/>
          <p:nvPr/>
        </p:nvCxnSpPr>
        <p:spPr>
          <a:xfrm>
            <a:off x="457200" y="1415925"/>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10" name="Picture 9"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11" name="Picture 10"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extLst>
      <p:ext uri="{BB962C8B-B14F-4D97-AF65-F5344CB8AC3E}">
        <p14:creationId xmlns:p14="http://schemas.microsoft.com/office/powerpoint/2010/main" val="2592275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B5E"/>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rgbClr val="191B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rgbClr val="191B5E"/>
                </a:solidFill>
              </a:defRPr>
            </a:lvl1pPr>
            <a:lvl2pPr>
              <a:defRPr sz="2000">
                <a:solidFill>
                  <a:srgbClr val="191B5E"/>
                </a:solidFill>
              </a:defRPr>
            </a:lvl2pPr>
            <a:lvl3pPr>
              <a:defRPr sz="1800">
                <a:solidFill>
                  <a:srgbClr val="191B5E"/>
                </a:solidFill>
              </a:defRPr>
            </a:lvl3pPr>
            <a:lvl4pPr>
              <a:defRPr sz="1600">
                <a:solidFill>
                  <a:srgbClr val="191B5E"/>
                </a:solidFill>
              </a:defRPr>
            </a:lvl4pPr>
            <a:lvl5pPr>
              <a:defRPr sz="1600">
                <a:solidFill>
                  <a:srgbClr val="191B5E"/>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rgbClr val="191B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rgbClr val="191B5E"/>
                </a:solidFill>
              </a:defRPr>
            </a:lvl1pPr>
            <a:lvl2pPr>
              <a:defRPr sz="2000">
                <a:solidFill>
                  <a:srgbClr val="191B5E"/>
                </a:solidFill>
              </a:defRPr>
            </a:lvl2pPr>
            <a:lvl3pPr>
              <a:defRPr sz="1800">
                <a:solidFill>
                  <a:srgbClr val="191B5E"/>
                </a:solidFill>
              </a:defRPr>
            </a:lvl3pPr>
            <a:lvl4pPr>
              <a:defRPr sz="1600">
                <a:solidFill>
                  <a:srgbClr val="191B5E"/>
                </a:solidFill>
              </a:defRPr>
            </a:lvl4pPr>
            <a:lvl5pPr>
              <a:defRPr sz="1600">
                <a:solidFill>
                  <a:srgbClr val="191B5E"/>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5CDB65-6EFA-E843-8801-691FF1BE9754}" type="slidenum">
              <a:rPr lang="en-US" smtClean="0"/>
              <a:t>‹#›</a:t>
            </a:fld>
            <a:endParaRPr lang="en-US"/>
          </a:p>
        </p:txBody>
      </p:sp>
      <p:cxnSp>
        <p:nvCxnSpPr>
          <p:cNvPr id="11" name="Straight Connector 10"/>
          <p:cNvCxnSpPr/>
          <p:nvPr/>
        </p:nvCxnSpPr>
        <p:spPr>
          <a:xfrm>
            <a:off x="457200" y="1415925"/>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12" name="Picture 11"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13" name="Picture 12"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lstStyle>
            <a:lvl1pPr>
              <a:defRPr>
                <a:solidFill>
                  <a:srgbClr val="191B5E"/>
                </a:solidFill>
              </a:defRPr>
            </a:lvl1p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5CDB65-6EFA-E843-8801-691FF1BE9754}" type="slidenum">
              <a:rPr lang="en-US" smtClean="0"/>
              <a:t>‹#›</a:t>
            </a:fld>
            <a:endParaRPr lang="en-US"/>
          </a:p>
        </p:txBody>
      </p:sp>
      <p:cxnSp>
        <p:nvCxnSpPr>
          <p:cNvPr id="7" name="Straight Connector 6"/>
          <p:cNvCxnSpPr/>
          <p:nvPr/>
        </p:nvCxnSpPr>
        <p:spPr>
          <a:xfrm>
            <a:off x="457200" y="990600"/>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8" name="Picture 7"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9" name="Picture 8"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5CDB65-6EFA-E843-8801-691FF1BE9754}" type="slidenum">
              <a:rPr lang="en-US" smtClean="0"/>
              <a:t>‹#›</a:t>
            </a:fld>
            <a:endParaRPr lang="en-US"/>
          </a:p>
        </p:txBody>
      </p:sp>
      <p:pic>
        <p:nvPicPr>
          <p:cNvPr id="6" name="Picture 5"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5" name="Picture 4"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39096"/>
            <a:ext cx="1524000" cy="44270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rgbClr val="191B5E"/>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rgbClr val="191B5E"/>
                </a:solidFill>
              </a:defRPr>
            </a:lvl1pPr>
            <a:lvl2pPr>
              <a:defRPr sz="2800">
                <a:solidFill>
                  <a:srgbClr val="191B5E"/>
                </a:solidFill>
              </a:defRPr>
            </a:lvl2pPr>
            <a:lvl3pPr>
              <a:defRPr sz="2400">
                <a:solidFill>
                  <a:srgbClr val="191B5E"/>
                </a:solidFill>
              </a:defRPr>
            </a:lvl3pPr>
            <a:lvl4pPr>
              <a:defRPr sz="2000">
                <a:solidFill>
                  <a:srgbClr val="191B5E"/>
                </a:solidFill>
              </a:defRPr>
            </a:lvl4pPr>
            <a:lvl5pPr>
              <a:defRPr sz="2000">
                <a:solidFill>
                  <a:srgbClr val="191B5E"/>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rgbClr val="191B5E"/>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5CDB65-6EFA-E843-8801-691FF1BE9754}" type="slidenum">
              <a:rPr lang="en-US" smtClean="0"/>
              <a:t>‹#›</a:t>
            </a:fld>
            <a:endParaRPr lang="en-US"/>
          </a:p>
        </p:txBody>
      </p:sp>
      <p:pic>
        <p:nvPicPr>
          <p:cNvPr id="9" name="Picture 8"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8" name="Picture 7"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262896"/>
            <a:ext cx="1524000" cy="44270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0303D5-BFAE-BF45-A6DE-E2DC10F811E7}" type="datetimeFigureOut">
              <a:rPr lang="en-US" smtClean="0"/>
              <a:t>9/25/2013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5CDB65-6EFA-E843-8801-691FF1BE9754}" type="slidenum">
              <a:rPr lang="en-US" smtClean="0"/>
              <a:t>‹#›</a:t>
            </a:fld>
            <a:endParaRPr lang="en-US"/>
          </a:p>
        </p:txBody>
      </p:sp>
      <p:pic>
        <p:nvPicPr>
          <p:cNvPr id="7" name="Picture 6" descr="C-UAS_finalppt_1.jpg"/>
          <p:cNvPicPr>
            <a:picLocks noChangeAspect="1"/>
          </p:cNvPicPr>
          <p:nvPr/>
        </p:nvPicPr>
        <p:blipFill>
          <a:blip r:embed="rId15"/>
          <a:stretch>
            <a:fillRect/>
          </a:stretch>
        </p:blipFill>
        <p:spPr>
          <a:xfrm>
            <a:off x="0" y="0"/>
            <a:ext cx="9144000" cy="6858000"/>
          </a:xfrm>
          <a:prstGeom prst="rect">
            <a:avLst/>
          </a:prstGeom>
        </p:spPr>
      </p:pic>
      <p:pic>
        <p:nvPicPr>
          <p:cNvPr id="8" name="Picture 7" descr="C-UAS_finalppt_1.jpg"/>
          <p:cNvPicPr>
            <a:picLocks noChangeAspect="1"/>
          </p:cNvPicPr>
          <p:nvPr userDrawn="1"/>
        </p:nvPicPr>
        <p:blipFill>
          <a:blip r:embed="rId15"/>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2" r:id="rId5"/>
    <p:sldLayoutId id="2147483665" r:id="rId6"/>
    <p:sldLayoutId id="2147483666" r:id="rId7"/>
    <p:sldLayoutId id="2147483667" r:id="rId8"/>
    <p:sldLayoutId id="2147483668" r:id="rId9"/>
    <p:sldLayoutId id="2147483669" r:id="rId10"/>
    <p:sldLayoutId id="2147483670" r:id="rId11"/>
    <p:sldLayoutId id="2147483671" r:id="rId12"/>
    <p:sldLayoutId id="2147483675"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Notes On Workload</a:t>
            </a:r>
            <a:endParaRPr lang="en-US" dirty="0"/>
          </a:p>
        </p:txBody>
      </p:sp>
      <p:sp>
        <p:nvSpPr>
          <p:cNvPr id="5" name="Subtitle 2"/>
          <p:cNvSpPr>
            <a:spLocks noGrp="1"/>
          </p:cNvSpPr>
          <p:nvPr>
            <p:ph type="subTitle" idx="1"/>
          </p:nvPr>
        </p:nvSpPr>
        <p:spPr>
          <a:xfrm>
            <a:off x="2667000" y="4267200"/>
            <a:ext cx="6781800" cy="2209800"/>
          </a:xfrm>
        </p:spPr>
        <p:txBody>
          <a:bodyPr>
            <a:noAutofit/>
          </a:bodyPr>
          <a:lstStyle/>
          <a:p>
            <a:pPr lvl="0" algn="ctr">
              <a:spcBef>
                <a:spcPts val="300"/>
              </a:spcBef>
              <a:buClr>
                <a:srgbClr val="6DB7D7"/>
              </a:buClr>
              <a:buSzPct val="25000"/>
            </a:pPr>
            <a:r>
              <a:rPr lang="en-US" dirty="0">
                <a:solidFill>
                  <a:srgbClr val="888888"/>
                </a:solidFill>
                <a:latin typeface="Arial"/>
                <a:ea typeface="Arial"/>
                <a:cs typeface="Arial"/>
                <a:sym typeface="Arial"/>
              </a:rPr>
              <a:t>Mike Goodrich, Eric Mercer</a:t>
            </a:r>
          </a:p>
          <a:p>
            <a:pPr lvl="0" algn="ctr">
              <a:spcBef>
                <a:spcPts val="300"/>
              </a:spcBef>
              <a:buClr>
                <a:srgbClr val="6DB7D7"/>
              </a:buClr>
              <a:buSzPct val="25000"/>
            </a:pPr>
            <a:r>
              <a:rPr lang="en-US" dirty="0">
                <a:solidFill>
                  <a:srgbClr val="888888"/>
                </a:solidFill>
                <a:latin typeface="Arial"/>
                <a:ea typeface="Arial"/>
                <a:cs typeface="Arial"/>
                <a:sym typeface="Arial"/>
              </a:rPr>
              <a:t>TJ Gledhill, Robert </a:t>
            </a:r>
            <a:r>
              <a:rPr lang="en-US" dirty="0" err="1">
                <a:solidFill>
                  <a:srgbClr val="888888"/>
                </a:solidFill>
                <a:latin typeface="Arial"/>
                <a:ea typeface="Arial"/>
                <a:cs typeface="Arial"/>
                <a:sym typeface="Arial"/>
              </a:rPr>
              <a:t>Ivie</a:t>
            </a:r>
            <a:r>
              <a:rPr lang="en-US" dirty="0">
                <a:solidFill>
                  <a:srgbClr val="888888"/>
                </a:solidFill>
                <a:latin typeface="Arial"/>
                <a:ea typeface="Arial"/>
                <a:cs typeface="Arial"/>
                <a:sym typeface="Arial"/>
              </a:rPr>
              <a:t>, Jared Moore</a:t>
            </a:r>
          </a:p>
          <a:p>
            <a:pPr lvl="0" algn="ctr">
              <a:spcBef>
                <a:spcPts val="300"/>
              </a:spcBef>
              <a:buClr>
                <a:srgbClr val="6DB7D7"/>
              </a:buClr>
              <a:buSzPct val="25000"/>
            </a:pPr>
            <a:r>
              <a:rPr lang="en-US" dirty="0">
                <a:solidFill>
                  <a:srgbClr val="888888"/>
                </a:solidFill>
                <a:latin typeface="Arial"/>
                <a:ea typeface="Arial"/>
                <a:cs typeface="Arial"/>
                <a:sym typeface="Arial"/>
              </a:rPr>
              <a:t>Brigham Young University</a:t>
            </a:r>
            <a:endParaRPr lang="en-US" dirty="0">
              <a:solidFill>
                <a:srgbClr val="888888"/>
              </a:solidFill>
              <a:latin typeface="Arial"/>
              <a:ea typeface="Arial"/>
              <a:cs typeface="Arial"/>
              <a:sym typeface="Arial"/>
            </a:endParaRPr>
          </a:p>
        </p:txBody>
      </p:sp>
    </p:spTree>
    <p:extLst>
      <p:ext uri="{BB962C8B-B14F-4D97-AF65-F5344CB8AC3E}">
        <p14:creationId xmlns:p14="http://schemas.microsoft.com/office/powerpoint/2010/main" val="40576877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Formally Defined Model</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12107" y="2115269"/>
                <a:ext cx="9144000" cy="523220"/>
              </a:xfrm>
              <a:prstGeom prst="rect">
                <a:avLst/>
              </a:prstGeom>
              <a:noFill/>
            </p:spPr>
            <p:txBody>
              <a:bodyPr wrap="square" rtlCol="0">
                <a:spAutoFit/>
              </a:bodyPr>
              <a:lstStyle/>
              <a:p>
                <a:pPr algn="ctr"/>
                <a:r>
                  <a:rPr lang="en-US" sz="2800" dirty="0" smtClean="0"/>
                  <a:t>(</a:t>
                </a:r>
                <a14:m>
                  <m:oMath xmlns:m="http://schemas.openxmlformats.org/officeDocument/2006/math">
                    <m:r>
                      <m:rPr>
                        <m:sty m:val="p"/>
                      </m:rPr>
                      <a:rPr lang="el-GR" sz="2800" b="0" i="1" smtClean="0">
                        <a:latin typeface="Cambria Math"/>
                      </a:rPr>
                      <m:t>Σ</m:t>
                    </m:r>
                    <m:r>
                      <a:rPr lang="en-US" sz="2800" b="0" i="1" smtClean="0">
                        <a:latin typeface="Cambria Math"/>
                      </a:rPr>
                      <m:t>,  </m:t>
                    </m:r>
                    <m:d>
                      <m:dPr>
                        <m:begChr m:val="["/>
                        <m:endChr m:val="]"/>
                        <m:ctrlPr>
                          <a:rPr lang="en-US" sz="2800" b="0" i="1" smtClean="0">
                            <a:latin typeface="Cambria Math"/>
                          </a:rPr>
                        </m:ctrlPr>
                      </m:dPr>
                      <m:e>
                        <m:r>
                          <m:rPr>
                            <m:sty m:val="p"/>
                          </m:rPr>
                          <a:rPr lang="el-GR" sz="2800" b="0" i="1" smtClean="0">
                            <a:latin typeface="Cambria Math"/>
                          </a:rPr>
                          <m:t>Χ</m:t>
                        </m:r>
                        <m:r>
                          <a:rPr lang="en-US" sz="2800" b="0" i="1" smtClean="0">
                            <a:latin typeface="Cambria Math"/>
                          </a:rPr>
                          <m:t>= </m:t>
                        </m:r>
                        <m:r>
                          <m:rPr>
                            <m:sty m:val="p"/>
                          </m:rPr>
                          <a:rPr lang="el-GR" sz="2800" b="0" i="1" smtClean="0">
                            <a:latin typeface="Cambria Math"/>
                          </a:rPr>
                          <m:t>χ</m:t>
                        </m:r>
                      </m:e>
                    </m:d>
                    <m:r>
                      <a:rPr lang="en-US" sz="2800" b="0" i="1" smtClean="0">
                        <a:latin typeface="Cambria Math"/>
                      </a:rPr>
                      <m:t>,</m:t>
                    </m:r>
                    <m:d>
                      <m:dPr>
                        <m:begChr m:val="["/>
                        <m:endChr m:val="]"/>
                        <m:ctrlPr>
                          <a:rPr lang="en-US" sz="2800" i="1">
                            <a:latin typeface="Cambria Math"/>
                          </a:rPr>
                        </m:ctrlPr>
                      </m:dPr>
                      <m:e>
                        <m:r>
                          <m:rPr>
                            <m:sty m:val="p"/>
                          </m:rPr>
                          <a:rPr lang="el-GR" sz="2800" i="1">
                            <a:latin typeface="Cambria Math"/>
                          </a:rPr>
                          <m:t>Ψ</m:t>
                        </m:r>
                        <m:r>
                          <a:rPr lang="en-US" sz="2800" i="1">
                            <a:latin typeface="Cambria Math"/>
                          </a:rPr>
                          <m:t>= </m:t>
                        </m:r>
                        <m:r>
                          <m:rPr>
                            <m:sty m:val="p"/>
                          </m:rPr>
                          <a:rPr lang="el-GR" sz="2800" i="1">
                            <a:latin typeface="Cambria Math"/>
                          </a:rPr>
                          <m:t>ψ</m:t>
                        </m:r>
                      </m:e>
                    </m:d>
                    <m:r>
                      <a:rPr lang="en-US" sz="2800" b="0" i="1" smtClean="0">
                        <a:latin typeface="Cambria Math"/>
                      </a:rPr>
                      <m:t>, </m:t>
                    </m:r>
                    <m:r>
                      <m:rPr>
                        <m:sty m:val="p"/>
                      </m:rPr>
                      <a:rPr lang="el-GR" sz="2800" b="0" i="1" smtClean="0">
                        <a:latin typeface="Cambria Math"/>
                      </a:rPr>
                      <m:t>Α</m:t>
                    </m:r>
                    <m:r>
                      <a:rPr lang="en-US" sz="2800" b="0" i="1" smtClean="0">
                        <a:latin typeface="Cambria Math"/>
                      </a:rPr>
                      <m:t>, </m:t>
                    </m:r>
                    <m:r>
                      <m:rPr>
                        <m:sty m:val="p"/>
                      </m:rPr>
                      <a:rPr lang="el-GR" sz="2800" b="0" i="1" smtClean="0">
                        <a:latin typeface="Cambria Math"/>
                      </a:rPr>
                      <m:t>Δ</m:t>
                    </m:r>
                    <m:r>
                      <a:rPr lang="en-US" sz="2800" b="0" i="1" smtClean="0">
                        <a:latin typeface="Cambria Math"/>
                      </a:rPr>
                      <m:t>, </m:t>
                    </m:r>
                    <m:r>
                      <m:rPr>
                        <m:sty m:val="p"/>
                      </m:rPr>
                      <a:rPr lang="el-GR" sz="2800" b="0" i="1" smtClean="0">
                        <a:latin typeface="Cambria Math"/>
                      </a:rPr>
                      <m:t>Π</m:t>
                    </m:r>
                  </m:oMath>
                </a14:m>
                <a:r>
                  <a:rPr lang="en-US" sz="2800" dirty="0" smtClean="0"/>
                  <a:t>) x (</a:t>
                </a:r>
                <a14:m>
                  <m:oMath xmlns:m="http://schemas.openxmlformats.org/officeDocument/2006/math">
                    <m:r>
                      <m:rPr>
                        <m:sty m:val="p"/>
                      </m:rPr>
                      <a:rPr lang="el-GR" sz="2800" i="1">
                        <a:latin typeface="Cambria Math"/>
                      </a:rPr>
                      <m:t>Σ</m:t>
                    </m:r>
                    <m:r>
                      <a:rPr lang="en-US" sz="2800" b="0" i="1" smtClean="0">
                        <a:latin typeface="Cambria Math"/>
                      </a:rPr>
                      <m:t>′</m:t>
                    </m:r>
                    <m:r>
                      <a:rPr lang="en-US" sz="2800" i="1">
                        <a:latin typeface="Cambria Math"/>
                      </a:rPr>
                      <m:t>,  </m:t>
                    </m:r>
                    <m:d>
                      <m:dPr>
                        <m:begChr m:val="["/>
                        <m:endChr m:val="]"/>
                        <m:ctrlPr>
                          <a:rPr lang="en-US" sz="2800" i="1">
                            <a:latin typeface="Cambria Math"/>
                          </a:rPr>
                        </m:ctrlPr>
                      </m:dPr>
                      <m:e>
                        <m:r>
                          <m:rPr>
                            <m:sty m:val="p"/>
                          </m:rPr>
                          <a:rPr lang="el-GR" sz="2800" i="1">
                            <a:latin typeface="Cambria Math"/>
                          </a:rPr>
                          <m:t>Χ</m:t>
                        </m:r>
                        <m:r>
                          <a:rPr lang="en-US" sz="2800" b="0" i="1" smtClean="0">
                            <a:latin typeface="Cambria Math"/>
                          </a:rPr>
                          <m:t>′</m:t>
                        </m:r>
                        <m:r>
                          <a:rPr lang="en-US" sz="2800" i="1">
                            <a:latin typeface="Cambria Math"/>
                          </a:rPr>
                          <m:t>= </m:t>
                        </m:r>
                        <m:r>
                          <m:rPr>
                            <m:sty m:val="p"/>
                          </m:rPr>
                          <a:rPr lang="el-GR" sz="2800" i="1">
                            <a:latin typeface="Cambria Math"/>
                          </a:rPr>
                          <m:t>χ</m:t>
                        </m:r>
                      </m:e>
                    </m:d>
                    <m:r>
                      <a:rPr lang="en-US" sz="2800" i="1">
                        <a:latin typeface="Cambria Math"/>
                      </a:rPr>
                      <m:t>,</m:t>
                    </m:r>
                    <m:d>
                      <m:dPr>
                        <m:begChr m:val="["/>
                        <m:endChr m:val="]"/>
                        <m:ctrlPr>
                          <a:rPr lang="en-US" sz="2800" i="1">
                            <a:latin typeface="Cambria Math"/>
                          </a:rPr>
                        </m:ctrlPr>
                      </m:dPr>
                      <m:e>
                        <m:r>
                          <m:rPr>
                            <m:sty m:val="p"/>
                          </m:rPr>
                          <a:rPr lang="el-GR" sz="2800" i="1">
                            <a:latin typeface="Cambria Math"/>
                          </a:rPr>
                          <m:t>Ψ</m:t>
                        </m:r>
                        <m:r>
                          <a:rPr lang="en-US" sz="2800" b="0" i="1" smtClean="0">
                            <a:latin typeface="Cambria Math"/>
                          </a:rPr>
                          <m:t>′</m:t>
                        </m:r>
                        <m:r>
                          <a:rPr lang="en-US" sz="2800" i="1">
                            <a:latin typeface="Cambria Math"/>
                          </a:rPr>
                          <m:t>= </m:t>
                        </m:r>
                        <m:r>
                          <m:rPr>
                            <m:sty m:val="p"/>
                          </m:rPr>
                          <a:rPr lang="el-GR" sz="2800" i="1">
                            <a:latin typeface="Cambria Math"/>
                          </a:rPr>
                          <m:t>ψ</m:t>
                        </m:r>
                      </m:e>
                    </m:d>
                  </m:oMath>
                </a14:m>
                <a:r>
                  <a:rPr lang="en-US" sz="2800" dirty="0" smtClean="0"/>
                  <a:t>)</a:t>
                </a:r>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12107" y="2115269"/>
                <a:ext cx="9144000" cy="523220"/>
              </a:xfrm>
              <a:prstGeom prst="rect">
                <a:avLst/>
              </a:prstGeom>
              <a:blipFill rotWithShape="1">
                <a:blip r:embed="rId3"/>
                <a:stretch>
                  <a:fillRect t="-11628"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0" y="2590800"/>
                <a:ext cx="9139881" cy="52322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b="0" i="1" smtClean="0">
                              <a:latin typeface="Cambria Math"/>
                            </a:rPr>
                          </m:ctrlPr>
                        </m:dPr>
                        <m:e>
                          <m:r>
                            <a:rPr lang="en-US" i="1">
                              <a:latin typeface="Cambria Math"/>
                            </a:rPr>
                            <m:t>𝑐𝑢𝑟𝑟𝑒𝑛𝑡𝑆𝑡𝑎𝑡𝑒</m:t>
                          </m:r>
                          <m:r>
                            <m:rPr>
                              <m:nor/>
                            </m:rPr>
                            <a:rPr lang="en-US" dirty="0">
                              <a:latin typeface="Arial" panose="020B0604020202020204" pitchFamily="34" charset="0"/>
                              <a:cs typeface="Arial" panose="020B0604020202020204" pitchFamily="34" charset="0"/>
                            </a:rPr>
                            <m:t> </m:t>
                          </m:r>
                          <m:r>
                            <a:rPr lang="en-US" b="0" i="1" smtClean="0">
                              <a:latin typeface="Cambria Math"/>
                            </a:rPr>
                            <m:t>, </m:t>
                          </m:r>
                          <m:d>
                            <m:dPr>
                              <m:begChr m:val="["/>
                              <m:endChr m:val="]"/>
                              <m:ctrlPr>
                                <a:rPr lang="en-US" b="0" i="1" smtClean="0">
                                  <a:latin typeface="Cambria Math"/>
                                </a:rPr>
                              </m:ctrlPr>
                            </m:dPr>
                            <m:e>
                              <m:r>
                                <a:rPr lang="en-US" b="0" i="1" smtClean="0">
                                  <a:latin typeface="Cambria Math"/>
                                </a:rPr>
                                <m:t>𝑐h𝑎𝑛𝑛𝑒𝑙</m:t>
                              </m:r>
                              <m:r>
                                <a:rPr lang="en-US" b="0" i="1" smtClean="0">
                                  <a:latin typeface="Cambria Math"/>
                                </a:rPr>
                                <m:t>=</m:t>
                              </m:r>
                              <m:r>
                                <a:rPr lang="en-US" b="0" i="1" smtClean="0">
                                  <a:latin typeface="Cambria Math"/>
                                </a:rPr>
                                <m:t>𝑖𝑛𝑝𝑢𝑡</m:t>
                              </m:r>
                              <m:r>
                                <a:rPr lang="en-US" b="0" i="1" smtClean="0">
                                  <a:latin typeface="Cambria Math"/>
                                </a:rPr>
                                <m:t>,…</m:t>
                              </m:r>
                            </m:e>
                          </m:d>
                          <m:r>
                            <a:rPr lang="en-US" b="0" i="1" smtClean="0">
                              <a:latin typeface="Cambria Math"/>
                            </a:rPr>
                            <m:t>, </m:t>
                          </m:r>
                          <m:d>
                            <m:dPr>
                              <m:begChr m:val="["/>
                              <m:endChr m:val="]"/>
                              <m:ctrlPr>
                                <a:rPr lang="en-US" b="0" i="1" smtClean="0">
                                  <a:latin typeface="Cambria Math"/>
                                </a:rPr>
                              </m:ctrlPr>
                            </m:dPr>
                            <m:e>
                              <m:r>
                                <a:rPr lang="en-US" b="0" i="1" smtClean="0">
                                  <a:latin typeface="Cambria Math"/>
                                </a:rPr>
                                <m:t>𝑚𝑒𝑚𝑜𝑟𝑦</m:t>
                              </m:r>
                              <m:r>
                                <a:rPr lang="en-US" b="0" i="1" smtClean="0">
                                  <a:latin typeface="Cambria Math"/>
                                </a:rPr>
                                <m:t>=</m:t>
                              </m:r>
                              <m:r>
                                <a:rPr lang="en-US" b="0" i="1" smtClean="0">
                                  <a:latin typeface="Cambria Math"/>
                                </a:rPr>
                                <m:t>𝑖𝑛𝑝𝑢𝑡</m:t>
                              </m:r>
                              <m:r>
                                <a:rPr lang="en-US" b="0" i="1" smtClean="0">
                                  <a:latin typeface="Cambria Math"/>
                                </a:rPr>
                                <m:t>, …</m:t>
                              </m:r>
                            </m:e>
                          </m:d>
                          <m:r>
                            <a:rPr lang="en-US" b="0" i="1" smtClean="0">
                              <a:latin typeface="Cambria Math"/>
                            </a:rPr>
                            <m:t>, </m:t>
                          </m:r>
                          <m:r>
                            <a:rPr lang="en-US" b="0" i="1" smtClean="0">
                              <a:latin typeface="Cambria Math"/>
                            </a:rPr>
                            <m:t>𝑝𝑟𝑖𝑜𝑟𝑖𝑡𝑦</m:t>
                          </m:r>
                          <m:r>
                            <a:rPr lang="en-US" b="0" i="1" smtClean="0">
                              <a:latin typeface="Cambria Math"/>
                            </a:rPr>
                            <m:t>, </m:t>
                          </m:r>
                          <m:r>
                            <a:rPr lang="en-US" b="0" i="1" smtClean="0">
                              <a:latin typeface="Cambria Math"/>
                            </a:rPr>
                            <m:t>𝑑𝑢𝑟𝑎𝑡𝑖𝑜𝑛</m:t>
                          </m:r>
                          <m:r>
                            <a:rPr lang="en-US" b="0" i="1" smtClean="0">
                              <a:latin typeface="Cambria Math"/>
                            </a:rPr>
                            <m:t>, </m:t>
                          </m:r>
                          <m:r>
                            <a:rPr lang="en-US" b="0" i="1" smtClean="0">
                              <a:latin typeface="Cambria Math"/>
                            </a:rPr>
                            <m:t>𝑝𝑟𝑜𝑏𝑎𝑏𝑖𝑙𝑖𝑡𝑦</m:t>
                          </m:r>
                        </m:e>
                      </m:d>
                      <m:r>
                        <a:rPr lang="en-US" b="0" i="1" smtClean="0">
                          <a:latin typeface="Cambria Math"/>
                        </a:rPr>
                        <m:t>𝑥</m:t>
                      </m:r>
                    </m:oMath>
                  </m:oMathPara>
                </a14:m>
                <a:endParaRPr lang="en-US" b="0" i="1" dirty="0" smtClean="0">
                  <a:latin typeface="Arial" panose="020B0604020202020204" pitchFamily="34" charset="0"/>
                  <a:cs typeface="Arial" panose="020B0604020202020204" pitchFamily="34" charset="0"/>
                </a:endParaRPr>
              </a:p>
              <a:p>
                <a:pPr algn="r"/>
                <a:r>
                  <a:rPr lang="en-US" b="0" dirty="0" smtClean="0">
                    <a:latin typeface="Arial" panose="020B0604020202020204" pitchFamily="34" charset="0"/>
                    <a:cs typeface="Arial" panose="020B0604020202020204" pitchFamily="34" charset="0"/>
                  </a:rPr>
                  <a:t>	</a:t>
                </a:r>
                <a14:m>
                  <m:oMath xmlns:m="http://schemas.openxmlformats.org/officeDocument/2006/math">
                    <m:r>
                      <a:rPr lang="en-US" b="0" i="1" smtClean="0">
                        <a:latin typeface="Cambria Math"/>
                      </a:rPr>
                      <m:t>(</m:t>
                    </m:r>
                    <m:r>
                      <a:rPr lang="en-US" b="0" i="1" smtClean="0">
                        <a:latin typeface="Cambria Math"/>
                      </a:rPr>
                      <m:t>𝑛𝑒𝑥𝑡𝑆𝑡𝑎𝑡𝑒</m:t>
                    </m:r>
                    <m:r>
                      <a:rPr lang="en-US" b="0" i="1" smtClean="0">
                        <a:latin typeface="Cambria Math"/>
                      </a:rPr>
                      <m:t>, </m:t>
                    </m:r>
                    <m:d>
                      <m:dPr>
                        <m:begChr m:val="["/>
                        <m:endChr m:val="]"/>
                        <m:ctrlPr>
                          <a:rPr lang="en-US" b="0" i="1" smtClean="0">
                            <a:latin typeface="Cambria Math"/>
                          </a:rPr>
                        </m:ctrlPr>
                      </m:dPr>
                      <m:e>
                        <m:r>
                          <a:rPr lang="en-US" b="0" i="1" smtClean="0">
                            <a:latin typeface="Cambria Math"/>
                          </a:rPr>
                          <m:t>𝑐h𝑎𝑛𝑛𝑒𝑙</m:t>
                        </m:r>
                        <m:r>
                          <a:rPr lang="en-US" b="0" i="1" smtClean="0">
                            <a:latin typeface="Cambria Math"/>
                          </a:rPr>
                          <m:t>=</m:t>
                        </m:r>
                        <m:r>
                          <a:rPr lang="en-US" b="0" i="1" smtClean="0">
                            <a:latin typeface="Cambria Math"/>
                          </a:rPr>
                          <m:t>𝑜𝑢𝑡𝑝𝑢𝑡</m:t>
                        </m:r>
                        <m:r>
                          <a:rPr lang="en-US" b="0" i="1" smtClean="0">
                            <a:latin typeface="Cambria Math"/>
                          </a:rPr>
                          <m:t>,…</m:t>
                        </m:r>
                      </m:e>
                    </m:d>
                    <m:r>
                      <a:rPr lang="en-US" b="0" i="1" smtClean="0">
                        <a:latin typeface="Cambria Math"/>
                      </a:rPr>
                      <m:t>, [</m:t>
                    </m:r>
                    <m:r>
                      <a:rPr lang="en-US" b="0" i="1" smtClean="0">
                        <a:latin typeface="Cambria Math"/>
                      </a:rPr>
                      <m:t>𝑚𝑒𝑚𝑜𝑟𝑦</m:t>
                    </m:r>
                    <m:r>
                      <a:rPr lang="en-US" b="0" i="1" smtClean="0">
                        <a:latin typeface="Cambria Math"/>
                      </a:rPr>
                      <m:t>=</m:t>
                    </m:r>
                    <m:r>
                      <a:rPr lang="en-US" b="0" i="1" smtClean="0">
                        <a:latin typeface="Cambria Math"/>
                      </a:rPr>
                      <m:t>𝑜𝑢𝑡𝑝𝑢𝑡</m:t>
                    </m:r>
                    <m:r>
                      <a:rPr lang="en-US" b="0" i="1" smtClean="0">
                        <a:latin typeface="Cambria Math"/>
                      </a:rPr>
                      <m:t>, …])</m:t>
                    </m:r>
                  </m:oMath>
                </a14:m>
                <a:endParaRPr lang="en-US" dirty="0">
                  <a:latin typeface="Arial" panose="020B0604020202020204" pitchFamily="34" charset="0"/>
                  <a:cs typeface="Arial" panose="020B060402020202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0" y="2590800"/>
                <a:ext cx="9139881" cy="523220"/>
              </a:xfrm>
              <a:prstGeom prst="rect">
                <a:avLst/>
              </a:prstGeom>
              <a:blipFill rotWithShape="1">
                <a:blip r:embed="rId4"/>
                <a:stretch>
                  <a:fillRect b="-4651"/>
                </a:stretch>
              </a:blipFill>
            </p:spPr>
            <p:txBody>
              <a:bodyPr/>
              <a:lstStyle/>
              <a:p>
                <a:r>
                  <a:rPr lang="en-US">
                    <a:noFill/>
                  </a:rPr>
                  <a:t> </a:t>
                </a:r>
              </a:p>
            </p:txBody>
          </p:sp>
        </mc:Fallback>
      </mc:AlternateContent>
      <p:pic>
        <p:nvPicPr>
          <p:cNvPr id="102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3333" t="30399" r="49345" b="43703"/>
          <a:stretch/>
        </p:blipFill>
        <p:spPr bwMode="auto">
          <a:xfrm>
            <a:off x="228600" y="3991429"/>
            <a:ext cx="8654143" cy="266407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36910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988" y="152400"/>
            <a:ext cx="8042276" cy="1336956"/>
          </a:xfrm>
        </p:spPr>
        <p:txBody>
          <a:bodyPr/>
          <a:lstStyle/>
          <a:p>
            <a:r>
              <a:rPr lang="en-US" dirty="0" smtClean="0"/>
              <a:t>Model Checking</a:t>
            </a:r>
            <a:endParaRPr lang="en-US" dirty="0"/>
          </a:p>
        </p:txBody>
      </p:sp>
      <p:sp>
        <p:nvSpPr>
          <p:cNvPr id="48" name="TextBox 47"/>
          <p:cNvSpPr txBox="1"/>
          <p:nvPr/>
        </p:nvSpPr>
        <p:spPr>
          <a:xfrm>
            <a:off x="0" y="1961634"/>
            <a:ext cx="9144000" cy="523220"/>
          </a:xfrm>
          <a:prstGeom prst="rect">
            <a:avLst/>
          </a:prstGeom>
          <a:noFill/>
        </p:spPr>
        <p:txBody>
          <a:bodyPr wrap="square" rtlCol="0">
            <a:spAutoFit/>
          </a:bodyPr>
          <a:lstStyle/>
          <a:p>
            <a:pPr algn="ctr"/>
            <a:r>
              <a:rPr lang="en-US" sz="2800" dirty="0" smtClean="0"/>
              <a:t>This actor never has more than 5 enabled transitions.</a:t>
            </a:r>
            <a:endParaRPr lang="en-US" sz="2800" dirty="0"/>
          </a:p>
        </p:txBody>
      </p:sp>
      <p:grpSp>
        <p:nvGrpSpPr>
          <p:cNvPr id="3" name="Group 2"/>
          <p:cNvGrpSpPr/>
          <p:nvPr/>
        </p:nvGrpSpPr>
        <p:grpSpPr>
          <a:xfrm>
            <a:off x="659974" y="2895600"/>
            <a:ext cx="7806391" cy="3651251"/>
            <a:chOff x="2952445" y="1746249"/>
            <a:chExt cx="4476025" cy="2150877"/>
          </a:xfrm>
        </p:grpSpPr>
        <p:sp>
          <p:nvSpPr>
            <p:cNvPr id="5" name="Oval 4"/>
            <p:cNvSpPr/>
            <p:nvPr/>
          </p:nvSpPr>
          <p:spPr>
            <a:xfrm>
              <a:off x="3200534" y="2594518"/>
              <a:ext cx="381000" cy="381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6" name="Oval 5"/>
            <p:cNvSpPr/>
            <p:nvPr/>
          </p:nvSpPr>
          <p:spPr>
            <a:xfrm>
              <a:off x="5388328" y="2594518"/>
              <a:ext cx="381000" cy="381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8" name="Oval 7"/>
            <p:cNvSpPr/>
            <p:nvPr/>
          </p:nvSpPr>
          <p:spPr>
            <a:xfrm>
              <a:off x="3525738" y="3509738"/>
              <a:ext cx="381000" cy="381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9" name="Oval 8"/>
            <p:cNvSpPr/>
            <p:nvPr/>
          </p:nvSpPr>
          <p:spPr>
            <a:xfrm>
              <a:off x="4147313" y="3509738"/>
              <a:ext cx="381000" cy="381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a:t>
              </a:r>
              <a:endParaRPr lang="en-US" dirty="0">
                <a:solidFill>
                  <a:schemeClr val="tx1"/>
                </a:solidFill>
              </a:endParaRPr>
            </a:p>
          </p:txBody>
        </p:sp>
        <p:cxnSp>
          <p:nvCxnSpPr>
            <p:cNvPr id="12" name="Straight Connector 11"/>
            <p:cNvCxnSpPr>
              <a:stCxn id="70" idx="4"/>
              <a:endCxn id="5" idx="7"/>
            </p:cNvCxnSpPr>
            <p:nvPr/>
          </p:nvCxnSpPr>
          <p:spPr>
            <a:xfrm flipH="1">
              <a:off x="3525738" y="2127249"/>
              <a:ext cx="1002575" cy="523065"/>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a:stCxn id="70" idx="4"/>
              <a:endCxn id="6" idx="1"/>
            </p:cNvCxnSpPr>
            <p:nvPr/>
          </p:nvCxnSpPr>
          <p:spPr>
            <a:xfrm>
              <a:off x="4528313" y="2127249"/>
              <a:ext cx="915811" cy="523065"/>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a:stCxn id="5" idx="4"/>
              <a:endCxn id="73" idx="0"/>
            </p:cNvCxnSpPr>
            <p:nvPr/>
          </p:nvCxnSpPr>
          <p:spPr>
            <a:xfrm flipH="1">
              <a:off x="3142945" y="2975518"/>
              <a:ext cx="248089" cy="53422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a:stCxn id="5" idx="4"/>
              <a:endCxn id="8" idx="0"/>
            </p:cNvCxnSpPr>
            <p:nvPr/>
          </p:nvCxnSpPr>
          <p:spPr>
            <a:xfrm>
              <a:off x="3391034" y="2975518"/>
              <a:ext cx="325204" cy="53422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a:stCxn id="6" idx="4"/>
              <a:endCxn id="9" idx="0"/>
            </p:cNvCxnSpPr>
            <p:nvPr/>
          </p:nvCxnSpPr>
          <p:spPr>
            <a:xfrm flipH="1">
              <a:off x="4337813" y="2975518"/>
              <a:ext cx="1241015" cy="53422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a:stCxn id="6" idx="4"/>
              <a:endCxn id="68" idx="0"/>
            </p:cNvCxnSpPr>
            <p:nvPr/>
          </p:nvCxnSpPr>
          <p:spPr>
            <a:xfrm>
              <a:off x="5578828" y="2975518"/>
              <a:ext cx="0" cy="534220"/>
            </a:xfrm>
            <a:prstGeom prst="line">
              <a:avLst/>
            </a:prstGeom>
          </p:spPr>
          <p:style>
            <a:lnRef idx="2">
              <a:schemeClr val="dk1"/>
            </a:lnRef>
            <a:fillRef idx="0">
              <a:schemeClr val="dk1"/>
            </a:fillRef>
            <a:effectRef idx="1">
              <a:schemeClr val="dk1"/>
            </a:effectRef>
            <a:fontRef idx="minor">
              <a:schemeClr val="tx1"/>
            </a:fontRef>
          </p:style>
        </p:cxnSp>
        <p:sp>
          <p:nvSpPr>
            <p:cNvPr id="23" name="Oval 22"/>
            <p:cNvSpPr/>
            <p:nvPr/>
          </p:nvSpPr>
          <p:spPr>
            <a:xfrm>
              <a:off x="4795718" y="3509738"/>
              <a:ext cx="381000" cy="381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a:t>
              </a:r>
              <a:endParaRPr lang="en-US" dirty="0">
                <a:solidFill>
                  <a:schemeClr val="tx1"/>
                </a:solidFill>
              </a:endParaRPr>
            </a:p>
          </p:txBody>
        </p:sp>
        <p:sp>
          <p:nvSpPr>
            <p:cNvPr id="24" name="Oval 23"/>
            <p:cNvSpPr/>
            <p:nvPr/>
          </p:nvSpPr>
          <p:spPr>
            <a:xfrm>
              <a:off x="5941402" y="3516126"/>
              <a:ext cx="381000" cy="381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a:t>
              </a:r>
              <a:endParaRPr lang="en-US" dirty="0">
                <a:solidFill>
                  <a:schemeClr val="tx1"/>
                </a:solidFill>
              </a:endParaRPr>
            </a:p>
          </p:txBody>
        </p:sp>
        <p:sp>
          <p:nvSpPr>
            <p:cNvPr id="25" name="Oval 24"/>
            <p:cNvSpPr/>
            <p:nvPr/>
          </p:nvSpPr>
          <p:spPr>
            <a:xfrm>
              <a:off x="6504164" y="3516126"/>
              <a:ext cx="381000" cy="381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a:t>
              </a:r>
            </a:p>
          </p:txBody>
        </p:sp>
        <p:sp>
          <p:nvSpPr>
            <p:cNvPr id="26" name="Oval 25"/>
            <p:cNvSpPr/>
            <p:nvPr/>
          </p:nvSpPr>
          <p:spPr>
            <a:xfrm>
              <a:off x="7047470" y="3516126"/>
              <a:ext cx="381000" cy="381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K</a:t>
              </a:r>
              <a:endParaRPr lang="en-US" dirty="0">
                <a:solidFill>
                  <a:schemeClr val="tx1"/>
                </a:solidFill>
              </a:endParaRPr>
            </a:p>
          </p:txBody>
        </p:sp>
        <p:cxnSp>
          <p:nvCxnSpPr>
            <p:cNvPr id="27" name="Straight Connector 26"/>
            <p:cNvCxnSpPr>
              <a:stCxn id="6" idx="4"/>
              <a:endCxn id="23" idx="0"/>
            </p:cNvCxnSpPr>
            <p:nvPr/>
          </p:nvCxnSpPr>
          <p:spPr>
            <a:xfrm flipH="1">
              <a:off x="4986218" y="2975518"/>
              <a:ext cx="592610" cy="534220"/>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p:cNvCxnSpPr>
              <a:stCxn id="6" idx="4"/>
              <a:endCxn id="24" idx="0"/>
            </p:cNvCxnSpPr>
            <p:nvPr/>
          </p:nvCxnSpPr>
          <p:spPr>
            <a:xfrm>
              <a:off x="5578828" y="2975518"/>
              <a:ext cx="553074" cy="540608"/>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p:cNvCxnSpPr>
              <a:stCxn id="6" idx="4"/>
              <a:endCxn id="25" idx="0"/>
            </p:cNvCxnSpPr>
            <p:nvPr/>
          </p:nvCxnSpPr>
          <p:spPr>
            <a:xfrm>
              <a:off x="5578828" y="2975518"/>
              <a:ext cx="1115836" cy="540608"/>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p:cNvCxnSpPr>
              <a:stCxn id="6" idx="4"/>
              <a:endCxn id="26" idx="0"/>
            </p:cNvCxnSpPr>
            <p:nvPr/>
          </p:nvCxnSpPr>
          <p:spPr>
            <a:xfrm>
              <a:off x="5578828" y="2975518"/>
              <a:ext cx="1659142" cy="540608"/>
            </a:xfrm>
            <a:prstGeom prst="line">
              <a:avLst/>
            </a:prstGeom>
          </p:spPr>
          <p:style>
            <a:lnRef idx="2">
              <a:schemeClr val="dk1"/>
            </a:lnRef>
            <a:fillRef idx="0">
              <a:schemeClr val="dk1"/>
            </a:fillRef>
            <a:effectRef idx="1">
              <a:schemeClr val="dk1"/>
            </a:effectRef>
            <a:fontRef idx="minor">
              <a:schemeClr val="tx1"/>
            </a:fontRef>
          </p:style>
        </p:cxnSp>
        <p:sp>
          <p:nvSpPr>
            <p:cNvPr id="68" name="Oval 67"/>
            <p:cNvSpPr/>
            <p:nvPr/>
          </p:nvSpPr>
          <p:spPr>
            <a:xfrm>
              <a:off x="5388328" y="3509738"/>
              <a:ext cx="381000" cy="381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t>
              </a:r>
            </a:p>
          </p:txBody>
        </p:sp>
        <p:sp>
          <p:nvSpPr>
            <p:cNvPr id="70" name="Oval 69"/>
            <p:cNvSpPr/>
            <p:nvPr/>
          </p:nvSpPr>
          <p:spPr>
            <a:xfrm>
              <a:off x="4337813" y="1746249"/>
              <a:ext cx="381000" cy="381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sp>
          <p:nvSpPr>
            <p:cNvPr id="73" name="Oval 72"/>
            <p:cNvSpPr/>
            <p:nvPr/>
          </p:nvSpPr>
          <p:spPr>
            <a:xfrm>
              <a:off x="2952445" y="3509738"/>
              <a:ext cx="381000" cy="381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grpSp>
    </p:spTree>
    <p:extLst>
      <p:ext uri="{BB962C8B-B14F-4D97-AF65-F5344CB8AC3E}">
        <p14:creationId xmlns:p14="http://schemas.microsoft.com/office/powerpoint/2010/main" val="16678898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Path Finder</a:t>
            </a:r>
            <a:endParaRPr lang="en-US"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81" t="18997" r="50323" b="33332"/>
          <a:stretch/>
        </p:blipFill>
        <p:spPr bwMode="auto">
          <a:xfrm>
            <a:off x="228600" y="1765300"/>
            <a:ext cx="8649607" cy="49040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8409906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measure workload in our </a:t>
            </a:r>
            <a:r>
              <a:rPr lang="en-US" dirty="0" err="1" smtClean="0"/>
              <a:t>DiTG</a:t>
            </a:r>
            <a:r>
              <a:rPr lang="en-US" dirty="0" smtClean="0"/>
              <a:t>?</a:t>
            </a:r>
            <a:endParaRPr lang="en-US" dirty="0"/>
          </a:p>
        </p:txBody>
      </p:sp>
      <p:sp>
        <p:nvSpPr>
          <p:cNvPr id="3" name="Text Placeholder 2"/>
          <p:cNvSpPr>
            <a:spLocks noGrp="1"/>
          </p:cNvSpPr>
          <p:nvPr>
            <p:ph type="body" idx="1"/>
          </p:nvPr>
        </p:nvSpPr>
        <p:spPr/>
        <p:txBody>
          <a:bodyPr>
            <a:normAutofit fontScale="92500" lnSpcReduction="10000"/>
          </a:bodyPr>
          <a:lstStyle/>
          <a:p>
            <a:r>
              <a:rPr lang="en-US" dirty="0" smtClean="0"/>
              <a:t>Understand workload in general (cognitive, temporal, team, and decision)</a:t>
            </a:r>
          </a:p>
          <a:p>
            <a:r>
              <a:rPr lang="en-US" dirty="0" smtClean="0"/>
              <a:t>Find approximations (or implicit manifestations) in our </a:t>
            </a:r>
            <a:r>
              <a:rPr lang="en-US" dirty="0" err="1" smtClean="0"/>
              <a:t>DiTG</a:t>
            </a:r>
            <a:r>
              <a:rPr lang="en-US" dirty="0" smtClean="0"/>
              <a:t> and measure those approximations</a:t>
            </a:r>
          </a:p>
          <a:p>
            <a:r>
              <a:rPr lang="en-US" dirty="0" smtClean="0"/>
              <a:t>Use model checking to find high/low scenarios</a:t>
            </a:r>
          </a:p>
          <a:p>
            <a:r>
              <a:rPr lang="en-US" dirty="0" smtClean="0"/>
              <a:t>Do a sensitivity study to how workload reacts to model changes (random and purposeful)</a:t>
            </a:r>
          </a:p>
          <a:p>
            <a:r>
              <a:rPr lang="en-US" dirty="0" smtClean="0"/>
              <a:t>Do a field study on humans to see if their perceptions match model measurements</a:t>
            </a:r>
            <a:endParaRPr lang="en-US" dirty="0"/>
          </a:p>
        </p:txBody>
      </p:sp>
    </p:spTree>
    <p:extLst>
      <p:ext uri="{BB962C8B-B14F-4D97-AF65-F5344CB8AC3E}">
        <p14:creationId xmlns:p14="http://schemas.microsoft.com/office/powerpoint/2010/main" val="17084738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Categories of Workload</a:t>
            </a:r>
            <a:endParaRPr lang="en-US" dirty="0"/>
          </a:p>
        </p:txBody>
      </p:sp>
      <p:grpSp>
        <p:nvGrpSpPr>
          <p:cNvPr id="3" name="Group 2"/>
          <p:cNvGrpSpPr/>
          <p:nvPr/>
        </p:nvGrpSpPr>
        <p:grpSpPr>
          <a:xfrm>
            <a:off x="2445334" y="2026234"/>
            <a:ext cx="4253332" cy="4253330"/>
            <a:chOff x="2445334" y="2026234"/>
            <a:chExt cx="4253332" cy="4253330"/>
          </a:xfrm>
        </p:grpSpPr>
        <p:sp>
          <p:nvSpPr>
            <p:cNvPr id="13" name="Freeform 12"/>
            <p:cNvSpPr/>
            <p:nvPr/>
          </p:nvSpPr>
          <p:spPr>
            <a:xfrm>
              <a:off x="2445334" y="2026234"/>
              <a:ext cx="2078659" cy="2078659"/>
            </a:xfrm>
            <a:custGeom>
              <a:avLst/>
              <a:gdLst>
                <a:gd name="connsiteX0" fmla="*/ 0 w 2078659"/>
                <a:gd name="connsiteY0" fmla="*/ 2078659 h 2078659"/>
                <a:gd name="connsiteX1" fmla="*/ 2078659 w 2078659"/>
                <a:gd name="connsiteY1" fmla="*/ 0 h 2078659"/>
                <a:gd name="connsiteX2" fmla="*/ 2078659 w 2078659"/>
                <a:gd name="connsiteY2" fmla="*/ 2078659 h 2078659"/>
                <a:gd name="connsiteX3" fmla="*/ 0 w 2078659"/>
                <a:gd name="connsiteY3" fmla="*/ 2078659 h 2078659"/>
              </a:gdLst>
              <a:ahLst/>
              <a:cxnLst>
                <a:cxn ang="0">
                  <a:pos x="connsiteX0" y="connsiteY0"/>
                </a:cxn>
                <a:cxn ang="0">
                  <a:pos x="connsiteX1" y="connsiteY1"/>
                </a:cxn>
                <a:cxn ang="0">
                  <a:pos x="connsiteX2" y="connsiteY2"/>
                </a:cxn>
                <a:cxn ang="0">
                  <a:pos x="connsiteX3" y="connsiteY3"/>
                </a:cxn>
              </a:cxnLst>
              <a:rect l="l" t="t" r="r" b="b"/>
              <a:pathLst>
                <a:path w="2078659" h="2078659">
                  <a:moveTo>
                    <a:pt x="0" y="2078659"/>
                  </a:moveTo>
                  <a:cubicBezTo>
                    <a:pt x="0" y="930647"/>
                    <a:pt x="930647" y="0"/>
                    <a:pt x="2078659" y="0"/>
                  </a:cubicBezTo>
                  <a:lnTo>
                    <a:pt x="2078659" y="2078659"/>
                  </a:lnTo>
                  <a:lnTo>
                    <a:pt x="0" y="2078659"/>
                  </a:lnTo>
                  <a:close/>
                </a:path>
              </a:pathLst>
            </a:custGeom>
            <a:solidFill>
              <a:schemeClr val="tx1">
                <a:lumMod val="65000"/>
                <a:lumOff val="3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08393" tIns="708393" rIns="99568" bIns="99568" numCol="1" spcCol="1270" anchor="ctr" anchorCtr="0">
              <a:noAutofit/>
            </a:bodyPr>
            <a:lstStyle/>
            <a:p>
              <a:pPr lvl="0" algn="ctr" defTabSz="622300">
                <a:lnSpc>
                  <a:spcPct val="90000"/>
                </a:lnSpc>
                <a:spcBef>
                  <a:spcPct val="0"/>
                </a:spcBef>
                <a:spcAft>
                  <a:spcPct val="35000"/>
                </a:spcAft>
              </a:pPr>
              <a:endParaRPr lang="en-US" sz="1400" kern="1200" dirty="0"/>
            </a:p>
          </p:txBody>
        </p:sp>
        <p:sp>
          <p:nvSpPr>
            <p:cNvPr id="14" name="Freeform 13"/>
            <p:cNvSpPr/>
            <p:nvPr/>
          </p:nvSpPr>
          <p:spPr>
            <a:xfrm>
              <a:off x="4620006" y="2026234"/>
              <a:ext cx="2078659" cy="2078659"/>
            </a:xfrm>
            <a:custGeom>
              <a:avLst/>
              <a:gdLst>
                <a:gd name="connsiteX0" fmla="*/ 0 w 2078659"/>
                <a:gd name="connsiteY0" fmla="*/ 2078659 h 2078659"/>
                <a:gd name="connsiteX1" fmla="*/ 2078659 w 2078659"/>
                <a:gd name="connsiteY1" fmla="*/ 0 h 2078659"/>
                <a:gd name="connsiteX2" fmla="*/ 2078659 w 2078659"/>
                <a:gd name="connsiteY2" fmla="*/ 2078659 h 2078659"/>
                <a:gd name="connsiteX3" fmla="*/ 0 w 2078659"/>
                <a:gd name="connsiteY3" fmla="*/ 2078659 h 2078659"/>
              </a:gdLst>
              <a:ahLst/>
              <a:cxnLst>
                <a:cxn ang="0">
                  <a:pos x="connsiteX0" y="connsiteY0"/>
                </a:cxn>
                <a:cxn ang="0">
                  <a:pos x="connsiteX1" y="connsiteY1"/>
                </a:cxn>
                <a:cxn ang="0">
                  <a:pos x="connsiteX2" y="connsiteY2"/>
                </a:cxn>
                <a:cxn ang="0">
                  <a:pos x="connsiteX3" y="connsiteY3"/>
                </a:cxn>
              </a:cxnLst>
              <a:rect l="l" t="t" r="r" b="b"/>
              <a:pathLst>
                <a:path w="2078659" h="2078659">
                  <a:moveTo>
                    <a:pt x="0" y="0"/>
                  </a:moveTo>
                  <a:cubicBezTo>
                    <a:pt x="1148012" y="0"/>
                    <a:pt x="2078659" y="930647"/>
                    <a:pt x="2078659" y="2078659"/>
                  </a:cubicBezTo>
                  <a:lnTo>
                    <a:pt x="0" y="2078659"/>
                  </a:lnTo>
                  <a:lnTo>
                    <a:pt x="0" y="0"/>
                  </a:lnTo>
                  <a:close/>
                </a:path>
              </a:pathLst>
            </a:custGeom>
            <a:solidFill>
              <a:schemeClr val="tx1">
                <a:lumMod val="65000"/>
                <a:lumOff val="3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9568" tIns="708393" rIns="708393" bIns="99568" numCol="1" spcCol="1270" anchor="ctr" anchorCtr="0">
              <a:noAutofit/>
            </a:bodyPr>
            <a:lstStyle/>
            <a:p>
              <a:pPr lvl="0" algn="ctr" defTabSz="622300">
                <a:lnSpc>
                  <a:spcPct val="90000"/>
                </a:lnSpc>
                <a:spcBef>
                  <a:spcPct val="0"/>
                </a:spcBef>
                <a:spcAft>
                  <a:spcPct val="35000"/>
                </a:spcAft>
              </a:pPr>
              <a:endParaRPr lang="en-US" sz="1400" kern="1200" dirty="0"/>
            </a:p>
          </p:txBody>
        </p:sp>
        <p:sp>
          <p:nvSpPr>
            <p:cNvPr id="15" name="Freeform 14"/>
            <p:cNvSpPr/>
            <p:nvPr/>
          </p:nvSpPr>
          <p:spPr>
            <a:xfrm rot="21600000">
              <a:off x="4620006" y="4200904"/>
              <a:ext cx="2078660" cy="2078660"/>
            </a:xfrm>
            <a:custGeom>
              <a:avLst/>
              <a:gdLst>
                <a:gd name="connsiteX0" fmla="*/ 0 w 2078659"/>
                <a:gd name="connsiteY0" fmla="*/ 2078659 h 2078659"/>
                <a:gd name="connsiteX1" fmla="*/ 2078659 w 2078659"/>
                <a:gd name="connsiteY1" fmla="*/ 0 h 2078659"/>
                <a:gd name="connsiteX2" fmla="*/ 2078659 w 2078659"/>
                <a:gd name="connsiteY2" fmla="*/ 2078659 h 2078659"/>
                <a:gd name="connsiteX3" fmla="*/ 0 w 2078659"/>
                <a:gd name="connsiteY3" fmla="*/ 2078659 h 2078659"/>
              </a:gdLst>
              <a:ahLst/>
              <a:cxnLst>
                <a:cxn ang="0">
                  <a:pos x="connsiteX0" y="connsiteY0"/>
                </a:cxn>
                <a:cxn ang="0">
                  <a:pos x="connsiteX1" y="connsiteY1"/>
                </a:cxn>
                <a:cxn ang="0">
                  <a:pos x="connsiteX2" y="connsiteY2"/>
                </a:cxn>
                <a:cxn ang="0">
                  <a:pos x="connsiteX3" y="connsiteY3"/>
                </a:cxn>
              </a:cxnLst>
              <a:rect l="l" t="t" r="r" b="b"/>
              <a:pathLst>
                <a:path w="2078659" h="2078659">
                  <a:moveTo>
                    <a:pt x="2078659" y="0"/>
                  </a:moveTo>
                  <a:cubicBezTo>
                    <a:pt x="2078659" y="1148012"/>
                    <a:pt x="1148012" y="2078659"/>
                    <a:pt x="0" y="2078659"/>
                  </a:cubicBezTo>
                  <a:lnTo>
                    <a:pt x="0" y="0"/>
                  </a:lnTo>
                  <a:lnTo>
                    <a:pt x="2078659" y="0"/>
                  </a:lnTo>
                  <a:close/>
                </a:path>
              </a:pathLst>
            </a:custGeom>
            <a:solidFill>
              <a:schemeClr val="tx1">
                <a:lumMod val="65000"/>
                <a:lumOff val="3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9568" tIns="99569" rIns="708394" bIns="708393" numCol="1" spcCol="1270" anchor="ctr" anchorCtr="0">
              <a:noAutofit/>
            </a:bodyPr>
            <a:lstStyle/>
            <a:p>
              <a:pPr lvl="0" algn="ctr" defTabSz="622300">
                <a:lnSpc>
                  <a:spcPct val="90000"/>
                </a:lnSpc>
                <a:spcBef>
                  <a:spcPct val="0"/>
                </a:spcBef>
                <a:spcAft>
                  <a:spcPct val="35000"/>
                </a:spcAft>
              </a:pPr>
              <a:endParaRPr lang="en-US" sz="1400" kern="1200" dirty="0"/>
            </a:p>
          </p:txBody>
        </p:sp>
        <p:sp>
          <p:nvSpPr>
            <p:cNvPr id="16" name="Freeform 15"/>
            <p:cNvSpPr/>
            <p:nvPr/>
          </p:nvSpPr>
          <p:spPr>
            <a:xfrm rot="21600000">
              <a:off x="2445334" y="4200905"/>
              <a:ext cx="2078660" cy="2078659"/>
            </a:xfrm>
            <a:custGeom>
              <a:avLst/>
              <a:gdLst>
                <a:gd name="connsiteX0" fmla="*/ 0 w 2078659"/>
                <a:gd name="connsiteY0" fmla="*/ 2078659 h 2078659"/>
                <a:gd name="connsiteX1" fmla="*/ 2078659 w 2078659"/>
                <a:gd name="connsiteY1" fmla="*/ 0 h 2078659"/>
                <a:gd name="connsiteX2" fmla="*/ 2078659 w 2078659"/>
                <a:gd name="connsiteY2" fmla="*/ 2078659 h 2078659"/>
                <a:gd name="connsiteX3" fmla="*/ 0 w 2078659"/>
                <a:gd name="connsiteY3" fmla="*/ 2078659 h 2078659"/>
              </a:gdLst>
              <a:ahLst/>
              <a:cxnLst>
                <a:cxn ang="0">
                  <a:pos x="connsiteX0" y="connsiteY0"/>
                </a:cxn>
                <a:cxn ang="0">
                  <a:pos x="connsiteX1" y="connsiteY1"/>
                </a:cxn>
                <a:cxn ang="0">
                  <a:pos x="connsiteX2" y="connsiteY2"/>
                </a:cxn>
                <a:cxn ang="0">
                  <a:pos x="connsiteX3" y="connsiteY3"/>
                </a:cxn>
              </a:cxnLst>
              <a:rect l="l" t="t" r="r" b="b"/>
              <a:pathLst>
                <a:path w="2078659" h="2078659">
                  <a:moveTo>
                    <a:pt x="2078659" y="2078659"/>
                  </a:moveTo>
                  <a:cubicBezTo>
                    <a:pt x="930647" y="2078659"/>
                    <a:pt x="0" y="1148012"/>
                    <a:pt x="0" y="0"/>
                  </a:cubicBezTo>
                  <a:lnTo>
                    <a:pt x="2078659" y="0"/>
                  </a:lnTo>
                  <a:lnTo>
                    <a:pt x="2078659" y="2078659"/>
                  </a:lnTo>
                  <a:close/>
                </a:path>
              </a:pathLst>
            </a:custGeom>
            <a:solidFill>
              <a:schemeClr val="tx1">
                <a:lumMod val="65000"/>
                <a:lumOff val="3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08393" tIns="99568" rIns="99569" bIns="708393" numCol="1" spcCol="1270" anchor="ctr" anchorCtr="0">
              <a:noAutofit/>
            </a:bodyPr>
            <a:lstStyle/>
            <a:p>
              <a:pPr lvl="0" algn="ctr" defTabSz="622300">
                <a:lnSpc>
                  <a:spcPct val="90000"/>
                </a:lnSpc>
                <a:spcBef>
                  <a:spcPct val="0"/>
                </a:spcBef>
                <a:spcAft>
                  <a:spcPct val="35000"/>
                </a:spcAft>
              </a:pPr>
              <a:endParaRPr lang="en-US" sz="1400" kern="1200" dirty="0"/>
            </a:p>
          </p:txBody>
        </p:sp>
      </p:grpSp>
      <p:sp>
        <p:nvSpPr>
          <p:cNvPr id="8" name="Rectangle 7"/>
          <p:cNvSpPr/>
          <p:nvPr/>
        </p:nvSpPr>
        <p:spPr>
          <a:xfrm>
            <a:off x="2628900" y="3215550"/>
            <a:ext cx="1854200" cy="523220"/>
          </a:xfrm>
          <a:prstGeom prst="rect">
            <a:avLst/>
          </a:prstGeom>
          <a:noFill/>
        </p:spPr>
        <p:txBody>
          <a:bodyPr wrap="square" lIns="91440" tIns="45720" rIns="91440" bIns="45720">
            <a:spAutoFit/>
          </a:bodyPr>
          <a:lstStyle/>
          <a:p>
            <a:pPr algn="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Cognitive</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9" name="Rectangle 8"/>
          <p:cNvSpPr/>
          <p:nvPr/>
        </p:nvSpPr>
        <p:spPr>
          <a:xfrm>
            <a:off x="4648200" y="3215550"/>
            <a:ext cx="2628900" cy="523220"/>
          </a:xfrm>
          <a:prstGeom prst="rect">
            <a:avLst/>
          </a:prstGeom>
          <a:noFill/>
        </p:spPr>
        <p:txBody>
          <a:bodyPr wrap="square" lIns="91440" tIns="45720" rIns="91440" bIns="45720">
            <a:spAutoFit/>
          </a:bodyPr>
          <a:lstStyle/>
          <a:p>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Team</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 name="Rectangle 9"/>
          <p:cNvSpPr/>
          <p:nvPr/>
        </p:nvSpPr>
        <p:spPr>
          <a:xfrm>
            <a:off x="2590800" y="4572000"/>
            <a:ext cx="1905000" cy="523220"/>
          </a:xfrm>
          <a:prstGeom prst="rect">
            <a:avLst/>
          </a:prstGeom>
          <a:noFill/>
        </p:spPr>
        <p:txBody>
          <a:bodyPr wrap="square" lIns="91440" tIns="45720" rIns="91440" bIns="45720">
            <a:spAutoFit/>
          </a:bodyPr>
          <a:lstStyle/>
          <a:p>
            <a:pPr algn="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Temporal</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 name="Rectangle 10"/>
          <p:cNvSpPr/>
          <p:nvPr/>
        </p:nvSpPr>
        <p:spPr>
          <a:xfrm>
            <a:off x="4648200" y="4572000"/>
            <a:ext cx="1981200" cy="523220"/>
          </a:xfrm>
          <a:prstGeom prst="rect">
            <a:avLst/>
          </a:prstGeom>
          <a:noFill/>
        </p:spPr>
        <p:txBody>
          <a:bodyPr wrap="square" lIns="91440" tIns="45720" rIns="91440" bIns="45720">
            <a:spAutoFit/>
          </a:bodyPr>
          <a:lstStyle/>
          <a:p>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Algorithmic</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1993197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p:nvPr/>
        </p:nvSpPr>
        <p:spPr>
          <a:xfrm>
            <a:off x="6473541" y="3881007"/>
            <a:ext cx="640079" cy="640079"/>
          </a:xfrm>
          <a:prstGeom prst="rect">
            <a:avLst/>
          </a:prstGeom>
          <a:gradFill>
            <a:gsLst>
              <a:gs pos="0">
                <a:srgbClr val="80BD00"/>
              </a:gs>
              <a:gs pos="31000">
                <a:srgbClr val="80BD00"/>
              </a:gs>
              <a:gs pos="100000">
                <a:srgbClr val="E0F6B0"/>
              </a:gs>
            </a:gsLst>
            <a:lin ang="5400000" scaled="0"/>
          </a:gradFill>
          <a:ln w="12700" cap="flat">
            <a:solidFill>
              <a:srgbClr val="7CB600"/>
            </a:solidFill>
            <a:prstDash val="solid"/>
            <a:round/>
            <a:headEnd type="none" w="med" len="med"/>
            <a:tailEnd type="none" w="med" len="med"/>
          </a:ln>
        </p:spPr>
        <p:txBody>
          <a:bodyPr lIns="91425" tIns="45700" rIns="91425" bIns="45700" anchor="ctr" anchorCtr="0">
            <a:noAutofit/>
          </a:bodyPr>
          <a:lstStyle/>
          <a:p>
            <a:endParaRPr/>
          </a:p>
        </p:txBody>
      </p:sp>
      <p:sp>
        <p:nvSpPr>
          <p:cNvPr id="296" name="Shape 296"/>
          <p:cNvSpPr/>
          <p:nvPr/>
        </p:nvSpPr>
        <p:spPr>
          <a:xfrm>
            <a:off x="7225057" y="3560967"/>
            <a:ext cx="640079" cy="640079"/>
          </a:xfrm>
          <a:prstGeom prst="rect">
            <a:avLst/>
          </a:prstGeom>
          <a:gradFill>
            <a:gsLst>
              <a:gs pos="0">
                <a:srgbClr val="C10003"/>
              </a:gs>
              <a:gs pos="31000">
                <a:srgbClr val="C10003"/>
              </a:gs>
              <a:gs pos="100000">
                <a:srgbClr val="FAAEAE"/>
              </a:gs>
            </a:gsLst>
            <a:lin ang="5400000" scaled="0"/>
          </a:gradFill>
          <a:ln w="12700" cap="flat">
            <a:solidFill>
              <a:srgbClr val="BC0002"/>
            </a:solidFill>
            <a:prstDash val="solid"/>
            <a:round/>
            <a:headEnd type="none" w="med" len="med"/>
            <a:tailEnd type="none" w="med" len="med"/>
          </a:ln>
        </p:spPr>
        <p:txBody>
          <a:bodyPr lIns="91425" tIns="45700" rIns="91425" bIns="45700" anchor="ctr" anchorCtr="0">
            <a:noAutofit/>
          </a:bodyPr>
          <a:lstStyle/>
          <a:p>
            <a:endParaRPr/>
          </a:p>
        </p:txBody>
      </p:sp>
      <p:sp>
        <p:nvSpPr>
          <p:cNvPr id="297" name="Shape 297"/>
          <p:cNvSpPr/>
          <p:nvPr/>
        </p:nvSpPr>
        <p:spPr>
          <a:xfrm>
            <a:off x="8395229" y="2314316"/>
            <a:ext cx="640079" cy="640079"/>
          </a:xfrm>
          <a:prstGeom prst="rect">
            <a:avLst/>
          </a:prstGeom>
          <a:gradFill>
            <a:gsLst>
              <a:gs pos="0">
                <a:srgbClr val="FFB403"/>
              </a:gs>
              <a:gs pos="31000">
                <a:srgbClr val="FFB403"/>
              </a:gs>
              <a:gs pos="100000">
                <a:srgbClr val="FFEBBB"/>
              </a:gs>
            </a:gsLst>
            <a:lin ang="5400000" scaled="0"/>
          </a:gradFill>
          <a:ln w="12700" cap="flat">
            <a:solidFill>
              <a:srgbClr val="FDB100"/>
            </a:solidFill>
            <a:prstDash val="solid"/>
            <a:round/>
            <a:headEnd type="none" w="med" len="med"/>
            <a:tailEnd type="none" w="med" len="med"/>
          </a:ln>
        </p:spPr>
        <p:txBody>
          <a:bodyPr lIns="91425" tIns="45700" rIns="91425" bIns="45700" anchor="ctr" anchorCtr="0">
            <a:noAutofit/>
          </a:bodyPr>
          <a:lstStyle/>
          <a:p>
            <a:endParaRPr/>
          </a:p>
        </p:txBody>
      </p:sp>
      <p:sp>
        <p:nvSpPr>
          <p:cNvPr id="298" name="Shape 298"/>
          <p:cNvSpPr/>
          <p:nvPr/>
        </p:nvSpPr>
        <p:spPr>
          <a:xfrm>
            <a:off x="8191053" y="3334076"/>
            <a:ext cx="640079" cy="640079"/>
          </a:xfrm>
          <a:prstGeom prst="rect">
            <a:avLst/>
          </a:prstGeom>
          <a:gradFill>
            <a:gsLst>
              <a:gs pos="0">
                <a:srgbClr val="FFB403"/>
              </a:gs>
              <a:gs pos="31000">
                <a:srgbClr val="FFB403"/>
              </a:gs>
              <a:gs pos="100000">
                <a:srgbClr val="FFEBBB"/>
              </a:gs>
            </a:gsLst>
            <a:lin ang="5400000" scaled="0"/>
          </a:gradFill>
          <a:ln w="12700" cap="flat">
            <a:solidFill>
              <a:srgbClr val="FDB100"/>
            </a:solidFill>
            <a:prstDash val="solid"/>
            <a:round/>
            <a:headEnd type="none" w="med" len="med"/>
            <a:tailEnd type="none" w="med" len="med"/>
          </a:ln>
        </p:spPr>
        <p:txBody>
          <a:bodyPr lIns="91425" tIns="45700" rIns="91425" bIns="45700" anchor="ctr" anchorCtr="0">
            <a:noAutofit/>
          </a:bodyPr>
          <a:lstStyle/>
          <a:p>
            <a:endParaRPr/>
          </a:p>
        </p:txBody>
      </p:sp>
      <p:sp>
        <p:nvSpPr>
          <p:cNvPr id="299" name="Shape 299"/>
          <p:cNvSpPr/>
          <p:nvPr/>
        </p:nvSpPr>
        <p:spPr>
          <a:xfrm>
            <a:off x="7512709" y="2646566"/>
            <a:ext cx="640079" cy="640079"/>
          </a:xfrm>
          <a:prstGeom prst="rect">
            <a:avLst/>
          </a:prstGeom>
          <a:gradFill>
            <a:gsLst>
              <a:gs pos="0">
                <a:srgbClr val="FFB403"/>
              </a:gs>
              <a:gs pos="31000">
                <a:srgbClr val="FFB403"/>
              </a:gs>
              <a:gs pos="100000">
                <a:srgbClr val="FFEBBB"/>
              </a:gs>
            </a:gsLst>
            <a:lin ang="5400000" scaled="0"/>
          </a:gradFill>
          <a:ln w="12700" cap="flat">
            <a:solidFill>
              <a:srgbClr val="FDB100"/>
            </a:solidFill>
            <a:prstDash val="solid"/>
            <a:round/>
            <a:headEnd type="none" w="med" len="med"/>
            <a:tailEnd type="none" w="med" len="med"/>
          </a:ln>
        </p:spPr>
        <p:txBody>
          <a:bodyPr lIns="91425" tIns="45700" rIns="91425" bIns="45700" anchor="ctr" anchorCtr="0">
            <a:noAutofit/>
          </a:bodyPr>
          <a:lstStyle/>
          <a:p>
            <a:endParaRPr/>
          </a:p>
        </p:txBody>
      </p:sp>
      <p:sp>
        <p:nvSpPr>
          <p:cNvPr id="300" name="Shape 300"/>
          <p:cNvSpPr/>
          <p:nvPr/>
        </p:nvSpPr>
        <p:spPr>
          <a:xfrm>
            <a:off x="7733853" y="1733391"/>
            <a:ext cx="640079" cy="640079"/>
          </a:xfrm>
          <a:prstGeom prst="rect">
            <a:avLst/>
          </a:prstGeom>
          <a:gradFill>
            <a:gsLst>
              <a:gs pos="0">
                <a:srgbClr val="F67209"/>
              </a:gs>
              <a:gs pos="31000">
                <a:srgbClr val="F67209"/>
              </a:gs>
              <a:gs pos="100000">
                <a:srgbClr val="FFD9BA"/>
              </a:gs>
            </a:gsLst>
            <a:lin ang="5400000" scaled="0"/>
          </a:gradFill>
          <a:ln w="12700" cap="flat">
            <a:solidFill>
              <a:srgbClr val="E27217"/>
            </a:solidFill>
            <a:prstDash val="solid"/>
            <a:round/>
            <a:headEnd type="none" w="med" len="med"/>
            <a:tailEnd type="none" w="med" len="med"/>
          </a:ln>
        </p:spPr>
        <p:txBody>
          <a:bodyPr lIns="91425" tIns="45700" rIns="91425" bIns="45700" anchor="ctr" anchorCtr="0">
            <a:noAutofit/>
          </a:bodyPr>
          <a:lstStyle/>
          <a:p>
            <a:endParaRPr/>
          </a:p>
        </p:txBody>
      </p:sp>
      <p:sp>
        <p:nvSpPr>
          <p:cNvPr id="301" name="Shape 301"/>
          <p:cNvSpPr/>
          <p:nvPr/>
        </p:nvSpPr>
        <p:spPr>
          <a:xfrm>
            <a:off x="6713053" y="1897147"/>
            <a:ext cx="640079" cy="640079"/>
          </a:xfrm>
          <a:prstGeom prst="rect">
            <a:avLst/>
          </a:prstGeom>
          <a:gradFill>
            <a:gsLst>
              <a:gs pos="0">
                <a:srgbClr val="80BD00"/>
              </a:gs>
              <a:gs pos="31000">
                <a:srgbClr val="80BD00"/>
              </a:gs>
              <a:gs pos="100000">
                <a:srgbClr val="E0F6B0"/>
              </a:gs>
            </a:gsLst>
            <a:lin ang="5400000" scaled="0"/>
          </a:gradFill>
          <a:ln w="12700" cap="flat">
            <a:solidFill>
              <a:srgbClr val="7CB600"/>
            </a:solidFill>
            <a:prstDash val="solid"/>
            <a:round/>
            <a:headEnd type="none" w="med" len="med"/>
            <a:tailEnd type="none" w="med" len="med"/>
          </a:ln>
        </p:spPr>
        <p:txBody>
          <a:bodyPr lIns="91425" tIns="45700" rIns="91425" bIns="45700" anchor="ctr" anchorCtr="0">
            <a:noAutofit/>
          </a:bodyPr>
          <a:lstStyle/>
          <a:p>
            <a:endParaRPr/>
          </a:p>
        </p:txBody>
      </p:sp>
      <p:sp>
        <p:nvSpPr>
          <p:cNvPr id="302" name="Shape 302"/>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lvl="0">
              <a:buSzPct val="25000"/>
            </a:pPr>
            <a:r>
              <a:rPr lang="en-US" dirty="0"/>
              <a:t>Team / </a:t>
            </a:r>
            <a:r>
              <a:rPr lang="en-US" dirty="0" smtClean="0"/>
              <a:t>Organizational</a:t>
            </a:r>
            <a:endParaRPr lang="en-US" sz="4600" b="0" i="0" u="none" strike="noStrike" cap="none" baseline="0" dirty="0">
              <a:solidFill>
                <a:schemeClr val="accent1"/>
              </a:solidFill>
              <a:latin typeface="Arial"/>
              <a:ea typeface="Arial"/>
              <a:cs typeface="Arial"/>
              <a:sym typeface="Arial"/>
            </a:endParaRPr>
          </a:p>
        </p:txBody>
      </p:sp>
      <p:sp>
        <p:nvSpPr>
          <p:cNvPr id="303" name="Shape 303"/>
          <p:cNvSpPr txBox="1">
            <a:spLocks noGrp="1"/>
          </p:cNvSpPr>
          <p:nvPr>
            <p:ph type="body" idx="1"/>
          </p:nvPr>
        </p:nvSpPr>
        <p:spPr>
          <a:xfrm>
            <a:off x="207610" y="1600200"/>
            <a:ext cx="5947415" cy="4913134"/>
          </a:xfrm>
          <a:prstGeom prst="rect">
            <a:avLst/>
          </a:prstGeom>
          <a:noFill/>
          <a:ln>
            <a:noFill/>
          </a:ln>
        </p:spPr>
        <p:txBody>
          <a:bodyPr lIns="91425" tIns="45700" rIns="91425" bIns="45700" anchor="t" anchorCtr="0">
            <a:noAutofit/>
          </a:bodyPr>
          <a:lstStyle/>
          <a:p>
            <a:pPr marL="349250" marR="0" lvl="0" indent="-349250" algn="l" rtl="0">
              <a:spcBef>
                <a:spcPts val="2000"/>
              </a:spcBef>
              <a:buClr>
                <a:srgbClr val="6DB7D7"/>
              </a:buClr>
              <a:buSzPct val="121212"/>
              <a:buFont typeface="Arial"/>
              <a:buChar char="•"/>
            </a:pPr>
            <a:r>
              <a:rPr lang="en-US" sz="2800" b="0" i="0" u="none" strike="noStrike" cap="none" baseline="0" dirty="0" smtClean="0">
                <a:solidFill>
                  <a:srgbClr val="595959"/>
                </a:solidFill>
                <a:latin typeface="Arial"/>
                <a:ea typeface="Arial"/>
                <a:cs typeface="Arial"/>
                <a:sym typeface="Arial"/>
              </a:rPr>
              <a:t>Group Decision-Making</a:t>
            </a:r>
          </a:p>
          <a:p>
            <a:pPr marL="349250" marR="0" lvl="0" indent="-349250" algn="l" rtl="0">
              <a:spcBef>
                <a:spcPts val="2000"/>
              </a:spcBef>
              <a:buClr>
                <a:srgbClr val="6DB7D7"/>
              </a:buClr>
              <a:buSzPct val="121212"/>
              <a:buFont typeface="Arial"/>
              <a:buChar char="•"/>
            </a:pPr>
            <a:r>
              <a:rPr lang="en-US" sz="2800" b="0" i="0" u="none" strike="noStrike" cap="none" baseline="0" dirty="0" smtClean="0">
                <a:solidFill>
                  <a:srgbClr val="595959"/>
                </a:solidFill>
                <a:latin typeface="Arial"/>
                <a:ea typeface="Arial"/>
                <a:cs typeface="Arial"/>
                <a:sym typeface="Arial"/>
              </a:rPr>
              <a:t>Group Memory </a:t>
            </a:r>
            <a:endParaRPr lang="en-US" sz="2800" b="0" i="0" u="none" strike="noStrike" cap="none" baseline="0" dirty="0">
              <a:solidFill>
                <a:srgbClr val="595959"/>
              </a:solidFill>
              <a:latin typeface="Arial"/>
              <a:ea typeface="Arial"/>
              <a:cs typeface="Arial"/>
              <a:sym typeface="Arial"/>
            </a:endParaRPr>
          </a:p>
          <a:p>
            <a:pPr marL="685800" marR="0" lvl="1" indent="-342900" algn="l" rtl="0">
              <a:spcBef>
                <a:spcPts val="600"/>
              </a:spcBef>
              <a:buClr>
                <a:srgbClr val="205C77"/>
              </a:buClr>
              <a:buSzPct val="115079"/>
              <a:buFont typeface="Arial"/>
              <a:buChar char="•"/>
            </a:pPr>
            <a:r>
              <a:rPr lang="en-US" sz="1400" b="0" i="0" u="none" strike="noStrike" cap="none" baseline="0" dirty="0">
                <a:solidFill>
                  <a:srgbClr val="595959"/>
                </a:solidFill>
                <a:latin typeface="Arial"/>
                <a:ea typeface="Arial"/>
                <a:cs typeface="Arial"/>
                <a:sym typeface="Arial"/>
              </a:rPr>
              <a:t>Agent’s know different things</a:t>
            </a:r>
          </a:p>
          <a:p>
            <a:pPr marL="685800" marR="0" lvl="1" indent="-342900" algn="l" rtl="0">
              <a:spcBef>
                <a:spcPts val="600"/>
              </a:spcBef>
              <a:buClr>
                <a:srgbClr val="205C77"/>
              </a:buClr>
              <a:buSzPct val="115079"/>
              <a:buFont typeface="Arial"/>
              <a:buChar char="•"/>
            </a:pPr>
            <a:r>
              <a:rPr lang="en-US" sz="1400" b="0" i="0" u="none" strike="noStrike" cap="none" baseline="0" dirty="0">
                <a:solidFill>
                  <a:srgbClr val="595959"/>
                </a:solidFill>
                <a:latin typeface="Arial"/>
                <a:ea typeface="Arial"/>
                <a:cs typeface="Arial"/>
                <a:sym typeface="Arial"/>
              </a:rPr>
              <a:t>Memory is </a:t>
            </a:r>
            <a:r>
              <a:rPr lang="en-US" sz="1400" b="0" i="0" u="none" strike="noStrike" cap="none" baseline="0" dirty="0" err="1">
                <a:solidFill>
                  <a:srgbClr val="595959"/>
                </a:solidFill>
                <a:latin typeface="Arial"/>
                <a:ea typeface="Arial"/>
                <a:cs typeface="Arial"/>
                <a:sym typeface="Arial"/>
              </a:rPr>
              <a:t>transactive</a:t>
            </a:r>
            <a:r>
              <a:rPr lang="en-US" sz="1400" b="0" i="0" u="none" strike="noStrike" cap="none" baseline="0" dirty="0">
                <a:solidFill>
                  <a:srgbClr val="595959"/>
                </a:solidFill>
                <a:latin typeface="Arial"/>
                <a:ea typeface="Arial"/>
                <a:cs typeface="Arial"/>
                <a:sym typeface="Arial"/>
              </a:rPr>
              <a:t> (Wegner)</a:t>
            </a:r>
          </a:p>
          <a:p>
            <a:pPr marL="349250" marR="0" lvl="0" indent="-349250" algn="l" rtl="0">
              <a:spcBef>
                <a:spcPts val="2000"/>
              </a:spcBef>
              <a:buClr>
                <a:srgbClr val="6DB7D7"/>
              </a:buClr>
              <a:buSzPct val="121212"/>
              <a:buFont typeface="Arial"/>
              <a:buChar char="•"/>
            </a:pPr>
            <a:r>
              <a:rPr lang="en-US" sz="2800" b="0" i="0" u="none" strike="noStrike" cap="none" baseline="0" dirty="0">
                <a:solidFill>
                  <a:srgbClr val="595959"/>
                </a:solidFill>
                <a:latin typeface="Arial"/>
                <a:ea typeface="Arial"/>
                <a:cs typeface="Arial"/>
                <a:sym typeface="Arial"/>
              </a:rPr>
              <a:t>Communication (Arrow)</a:t>
            </a:r>
          </a:p>
          <a:p>
            <a:pPr marL="685800" marR="0" lvl="1" indent="-342900" algn="l" rtl="0">
              <a:spcBef>
                <a:spcPts val="600"/>
              </a:spcBef>
              <a:buClr>
                <a:srgbClr val="205C77"/>
              </a:buClr>
              <a:buSzPct val="115079"/>
              <a:buFont typeface="Arial"/>
              <a:buChar char="•"/>
            </a:pPr>
            <a:r>
              <a:rPr lang="en-US" sz="1400" b="0" i="0" u="none" strike="noStrike" cap="none" baseline="0" dirty="0">
                <a:solidFill>
                  <a:srgbClr val="595959"/>
                </a:solidFill>
                <a:latin typeface="Arial"/>
                <a:ea typeface="Arial"/>
                <a:cs typeface="Arial"/>
                <a:sym typeface="Arial"/>
              </a:rPr>
              <a:t>Localized</a:t>
            </a:r>
          </a:p>
          <a:p>
            <a:pPr marL="685800" marR="0" lvl="1" indent="-342900" algn="l" rtl="0">
              <a:spcBef>
                <a:spcPts val="600"/>
              </a:spcBef>
              <a:buClr>
                <a:srgbClr val="205C77"/>
              </a:buClr>
              <a:buSzPct val="115079"/>
              <a:buFont typeface="Arial"/>
              <a:buChar char="•"/>
            </a:pPr>
            <a:r>
              <a:rPr lang="en-US" sz="1400" b="0" i="0" u="none" strike="noStrike" cap="none" baseline="0" dirty="0">
                <a:solidFill>
                  <a:srgbClr val="595959"/>
                </a:solidFill>
                <a:latin typeface="Arial"/>
                <a:ea typeface="Arial"/>
                <a:cs typeface="Arial"/>
                <a:sym typeface="Arial"/>
              </a:rPr>
              <a:t>Intent (model informs interpretation)</a:t>
            </a:r>
          </a:p>
          <a:p>
            <a:pPr marL="349250" marR="0" lvl="0" indent="-349250" algn="l" rtl="0">
              <a:spcBef>
                <a:spcPts val="2000"/>
              </a:spcBef>
              <a:buClr>
                <a:srgbClr val="6DB7D7"/>
              </a:buClr>
              <a:buSzPct val="121212"/>
              <a:buFont typeface="Arial"/>
              <a:buChar char="•"/>
            </a:pPr>
            <a:r>
              <a:rPr lang="en-US" sz="2800" b="0" i="0" u="none" strike="noStrike" cap="none" baseline="0" dirty="0">
                <a:solidFill>
                  <a:srgbClr val="595959"/>
                </a:solidFill>
                <a:latin typeface="Arial"/>
                <a:ea typeface="Arial"/>
                <a:cs typeface="Arial"/>
                <a:sym typeface="Arial"/>
              </a:rPr>
              <a:t>Required Mental Models (Fiore)</a:t>
            </a:r>
          </a:p>
          <a:p>
            <a:pPr marL="685800" marR="0" lvl="1" indent="-342900" algn="l" rtl="0">
              <a:spcBef>
                <a:spcPts val="600"/>
              </a:spcBef>
              <a:buClr>
                <a:srgbClr val="205C77"/>
              </a:buClr>
              <a:buSzPct val="115079"/>
              <a:buFont typeface="Arial"/>
              <a:buChar char="•"/>
            </a:pPr>
            <a:r>
              <a:rPr lang="en-US" sz="1400" b="0" i="0" u="none" strike="noStrike" cap="none" baseline="0" dirty="0">
                <a:solidFill>
                  <a:srgbClr val="595959"/>
                </a:solidFill>
                <a:latin typeface="Arial"/>
                <a:ea typeface="Arial"/>
                <a:cs typeface="Arial"/>
                <a:sym typeface="Arial"/>
              </a:rPr>
              <a:t>Teammate model: how is </a:t>
            </a:r>
            <a:r>
              <a:rPr lang="en-US" sz="1400" b="0" i="0" u="none" strike="noStrike" cap="none" baseline="0" dirty="0" smtClean="0">
                <a:solidFill>
                  <a:srgbClr val="595959"/>
                </a:solidFill>
                <a:latin typeface="Arial"/>
                <a:ea typeface="Arial"/>
                <a:cs typeface="Arial"/>
                <a:sym typeface="Arial"/>
              </a:rPr>
              <a:t>a task </a:t>
            </a:r>
            <a:r>
              <a:rPr lang="en-US" sz="1400" b="0" i="0" u="none" strike="noStrike" cap="none" baseline="0" dirty="0">
                <a:solidFill>
                  <a:srgbClr val="595959"/>
                </a:solidFill>
                <a:latin typeface="Arial"/>
                <a:ea typeface="Arial"/>
                <a:cs typeface="Arial"/>
                <a:sym typeface="Arial"/>
              </a:rPr>
              <a:t>performed</a:t>
            </a:r>
          </a:p>
          <a:p>
            <a:pPr marL="685800" marR="0" lvl="1" indent="-342900" algn="l" rtl="0">
              <a:spcBef>
                <a:spcPts val="600"/>
              </a:spcBef>
              <a:buClr>
                <a:srgbClr val="205C77"/>
              </a:buClr>
              <a:buSzPct val="115079"/>
              <a:buFont typeface="Arial"/>
              <a:buChar char="•"/>
            </a:pPr>
            <a:r>
              <a:rPr lang="en-US" sz="1400" b="0" i="0" u="none" strike="noStrike" cap="none" baseline="0" dirty="0">
                <a:solidFill>
                  <a:srgbClr val="595959"/>
                </a:solidFill>
                <a:latin typeface="Arial"/>
                <a:ea typeface="Arial"/>
                <a:cs typeface="Arial"/>
                <a:sym typeface="Arial"/>
              </a:rPr>
              <a:t>Team interaction model: </a:t>
            </a:r>
            <a:r>
              <a:rPr lang="en-US" sz="1400" b="0" i="0" u="none" strike="noStrike" cap="none" baseline="0" dirty="0" smtClean="0">
                <a:solidFill>
                  <a:srgbClr val="595959"/>
                </a:solidFill>
                <a:latin typeface="Arial"/>
                <a:ea typeface="Arial"/>
                <a:cs typeface="Arial"/>
                <a:sym typeface="Arial"/>
              </a:rPr>
              <a:t>what </a:t>
            </a:r>
            <a:r>
              <a:rPr lang="en-US" sz="1400" b="0" i="0" u="none" strike="noStrike" cap="none" baseline="0" dirty="0">
                <a:solidFill>
                  <a:srgbClr val="595959"/>
                </a:solidFill>
                <a:latin typeface="Arial"/>
                <a:ea typeface="Arial"/>
                <a:cs typeface="Arial"/>
                <a:sym typeface="Arial"/>
              </a:rPr>
              <a:t>topology</a:t>
            </a:r>
          </a:p>
          <a:p>
            <a:pPr marL="685800" marR="0" lvl="1" indent="-342900" algn="l" rtl="0">
              <a:spcBef>
                <a:spcPts val="600"/>
              </a:spcBef>
              <a:buClr>
                <a:srgbClr val="205C77"/>
              </a:buClr>
              <a:buSzPct val="115079"/>
              <a:buFont typeface="Arial"/>
              <a:buChar char="•"/>
            </a:pPr>
            <a:r>
              <a:rPr lang="en-US" sz="1400" b="0" i="0" u="none" strike="noStrike" cap="none" baseline="0" dirty="0">
                <a:solidFill>
                  <a:srgbClr val="595959"/>
                </a:solidFill>
                <a:latin typeface="Arial"/>
                <a:ea typeface="Arial"/>
                <a:cs typeface="Arial"/>
                <a:sym typeface="Arial"/>
              </a:rPr>
              <a:t>Team task model: who does &amp; knows what</a:t>
            </a:r>
          </a:p>
          <a:p>
            <a:endParaRPr lang="en-US" sz="2050" b="0" i="0" u="none" strike="noStrike" cap="none" baseline="0" dirty="0">
              <a:solidFill>
                <a:srgbClr val="595959"/>
              </a:solidFill>
              <a:latin typeface="Arial"/>
              <a:ea typeface="Arial"/>
              <a:cs typeface="Arial"/>
              <a:sym typeface="Arial"/>
            </a:endParaRPr>
          </a:p>
        </p:txBody>
      </p:sp>
      <p:sp>
        <p:nvSpPr>
          <p:cNvPr id="304" name="Shape 304"/>
          <p:cNvSpPr/>
          <p:nvPr/>
        </p:nvSpPr>
        <p:spPr>
          <a:xfrm>
            <a:off x="7310161" y="3652407"/>
            <a:ext cx="457200" cy="457200"/>
          </a:xfrm>
          <a:prstGeom prst="ellipse">
            <a:avLst/>
          </a:prstGeom>
          <a:gradFill>
            <a:gsLst>
              <a:gs pos="0">
                <a:srgbClr val="2080AB"/>
              </a:gs>
              <a:gs pos="69000">
                <a:srgbClr val="83C2DD"/>
              </a:gs>
              <a:gs pos="100000">
                <a:srgbClr val="BFE0ED"/>
              </a:gs>
            </a:gsLst>
            <a:path path="circle">
              <a:fillToRect l="50000" t="50000" r="50000" b="50000"/>
            </a:path>
            <a:tileRect/>
          </a:gradFill>
          <a:ln w="9525" cap="flat">
            <a:solidFill>
              <a:srgbClr val="287A9E"/>
            </a:solidFill>
            <a:prstDash val="solid"/>
            <a:round/>
            <a:headEnd type="none" w="med" len="med"/>
            <a:tailEnd type="none" w="med" len="med"/>
          </a:ln>
        </p:spPr>
        <p:txBody>
          <a:bodyPr lIns="91425" tIns="45700" rIns="91425" bIns="45700" anchor="t" anchorCtr="0">
            <a:noAutofit/>
          </a:bodyPr>
          <a:lstStyle/>
          <a:p>
            <a:endParaRPr/>
          </a:p>
        </p:txBody>
      </p:sp>
      <p:sp>
        <p:nvSpPr>
          <p:cNvPr id="305" name="Shape 305"/>
          <p:cNvSpPr/>
          <p:nvPr/>
        </p:nvSpPr>
        <p:spPr>
          <a:xfrm>
            <a:off x="7596693" y="2738007"/>
            <a:ext cx="457200" cy="457200"/>
          </a:xfrm>
          <a:prstGeom prst="ellipse">
            <a:avLst/>
          </a:prstGeom>
          <a:gradFill>
            <a:gsLst>
              <a:gs pos="0">
                <a:srgbClr val="2080AB"/>
              </a:gs>
              <a:gs pos="69000">
                <a:srgbClr val="83C2DD"/>
              </a:gs>
              <a:gs pos="100000">
                <a:srgbClr val="BFE0ED"/>
              </a:gs>
            </a:gsLst>
            <a:path path="circle">
              <a:fillToRect l="50000" t="50000" r="50000" b="50000"/>
            </a:path>
            <a:tileRect/>
          </a:gradFill>
          <a:ln w="9525" cap="flat">
            <a:solidFill>
              <a:srgbClr val="287A9E"/>
            </a:solidFill>
            <a:prstDash val="solid"/>
            <a:round/>
            <a:headEnd type="none" w="med" len="med"/>
            <a:tailEnd type="none" w="med" len="med"/>
          </a:ln>
        </p:spPr>
        <p:txBody>
          <a:bodyPr lIns="91425" tIns="45700" rIns="91425" bIns="45700" anchor="t" anchorCtr="0">
            <a:noAutofit/>
          </a:bodyPr>
          <a:lstStyle/>
          <a:p>
            <a:endParaRPr/>
          </a:p>
        </p:txBody>
      </p:sp>
      <p:sp>
        <p:nvSpPr>
          <p:cNvPr id="306" name="Shape 306"/>
          <p:cNvSpPr/>
          <p:nvPr/>
        </p:nvSpPr>
        <p:spPr>
          <a:xfrm>
            <a:off x="8466392" y="2397892"/>
            <a:ext cx="457200" cy="457200"/>
          </a:xfrm>
          <a:prstGeom prst="ellipse">
            <a:avLst/>
          </a:prstGeom>
          <a:gradFill>
            <a:gsLst>
              <a:gs pos="0">
                <a:srgbClr val="2080AB"/>
              </a:gs>
              <a:gs pos="69000">
                <a:srgbClr val="83C2DD"/>
              </a:gs>
              <a:gs pos="100000">
                <a:srgbClr val="BFE0ED"/>
              </a:gs>
            </a:gsLst>
            <a:path path="circle">
              <a:fillToRect l="50000" t="50000" r="50000" b="50000"/>
            </a:path>
            <a:tileRect/>
          </a:gradFill>
          <a:ln w="9525" cap="flat">
            <a:solidFill>
              <a:srgbClr val="287A9E"/>
            </a:solidFill>
            <a:prstDash val="solid"/>
            <a:round/>
            <a:headEnd type="none" w="med" len="med"/>
            <a:tailEnd type="none" w="med" len="med"/>
          </a:ln>
        </p:spPr>
        <p:txBody>
          <a:bodyPr lIns="91425" tIns="45700" rIns="91425" bIns="45700" anchor="t" anchorCtr="0">
            <a:noAutofit/>
          </a:bodyPr>
          <a:lstStyle/>
          <a:p>
            <a:endParaRPr/>
          </a:p>
        </p:txBody>
      </p:sp>
      <p:sp>
        <p:nvSpPr>
          <p:cNvPr id="307" name="Shape 307"/>
          <p:cNvSpPr/>
          <p:nvPr/>
        </p:nvSpPr>
        <p:spPr>
          <a:xfrm>
            <a:off x="8282493" y="3423807"/>
            <a:ext cx="457200" cy="457200"/>
          </a:xfrm>
          <a:prstGeom prst="ellipse">
            <a:avLst/>
          </a:prstGeom>
          <a:gradFill>
            <a:gsLst>
              <a:gs pos="0">
                <a:schemeClr val="dk1"/>
              </a:gs>
              <a:gs pos="31000">
                <a:schemeClr val="dk1"/>
              </a:gs>
              <a:gs pos="100000">
                <a:srgbClr val="BBBBBB"/>
              </a:gs>
            </a:gsLst>
            <a:lin ang="5400000" scaled="0"/>
          </a:gradFill>
          <a:ln w="9525" cap="flat">
            <a:solidFill>
              <a:schemeClr val="dk1"/>
            </a:solidFill>
            <a:prstDash val="solid"/>
            <a:round/>
            <a:headEnd type="none" w="med" len="med"/>
            <a:tailEnd type="none" w="med" len="med"/>
          </a:ln>
        </p:spPr>
        <p:txBody>
          <a:bodyPr lIns="91425" tIns="45700" rIns="91425" bIns="45700" anchor="t" anchorCtr="0">
            <a:noAutofit/>
          </a:bodyPr>
          <a:lstStyle/>
          <a:p>
            <a:endParaRPr/>
          </a:p>
        </p:txBody>
      </p:sp>
      <p:sp>
        <p:nvSpPr>
          <p:cNvPr id="308" name="Shape 308"/>
          <p:cNvSpPr/>
          <p:nvPr/>
        </p:nvSpPr>
        <p:spPr>
          <a:xfrm>
            <a:off x="6670159" y="2966607"/>
            <a:ext cx="457200" cy="457200"/>
          </a:xfrm>
          <a:prstGeom prst="ellipse">
            <a:avLst/>
          </a:prstGeom>
          <a:gradFill>
            <a:gsLst>
              <a:gs pos="0">
                <a:srgbClr val="2080AB"/>
              </a:gs>
              <a:gs pos="69000">
                <a:srgbClr val="83C2DD"/>
              </a:gs>
              <a:gs pos="100000">
                <a:srgbClr val="BFE0ED"/>
              </a:gs>
            </a:gsLst>
            <a:path path="circle">
              <a:fillToRect l="50000" t="50000" r="50000" b="50000"/>
            </a:path>
            <a:tileRect/>
          </a:gradFill>
          <a:ln w="9525" cap="flat">
            <a:solidFill>
              <a:srgbClr val="287A9E"/>
            </a:solidFill>
            <a:prstDash val="solid"/>
            <a:round/>
            <a:headEnd type="none" w="med" len="med"/>
            <a:tailEnd type="none" w="med" len="med"/>
          </a:ln>
        </p:spPr>
        <p:txBody>
          <a:bodyPr lIns="91425" tIns="45700" rIns="91425" bIns="45700" anchor="t" anchorCtr="0">
            <a:noAutofit/>
          </a:bodyPr>
          <a:lstStyle/>
          <a:p>
            <a:endParaRPr/>
          </a:p>
        </p:txBody>
      </p:sp>
      <p:sp>
        <p:nvSpPr>
          <p:cNvPr id="309" name="Shape 309"/>
          <p:cNvSpPr/>
          <p:nvPr/>
        </p:nvSpPr>
        <p:spPr>
          <a:xfrm>
            <a:off x="7825293" y="1808831"/>
            <a:ext cx="457200" cy="457200"/>
          </a:xfrm>
          <a:prstGeom prst="ellipse">
            <a:avLst/>
          </a:prstGeom>
          <a:gradFill>
            <a:gsLst>
              <a:gs pos="0">
                <a:schemeClr val="dk1"/>
              </a:gs>
              <a:gs pos="69000">
                <a:srgbClr val="7B7B7B"/>
              </a:gs>
              <a:gs pos="100000">
                <a:srgbClr val="BCBCBC"/>
              </a:gs>
            </a:gsLst>
            <a:path path="circle">
              <a:fillToRect l="50000" t="50000" r="50000" b="50000"/>
            </a:path>
            <a:tileRect/>
          </a:gradFill>
          <a:ln w="9525" cap="flat">
            <a:solidFill>
              <a:schemeClr val="dk1"/>
            </a:solidFill>
            <a:prstDash val="solid"/>
            <a:round/>
            <a:headEnd type="none" w="med" len="med"/>
            <a:tailEnd type="none" w="med" len="med"/>
          </a:ln>
        </p:spPr>
        <p:txBody>
          <a:bodyPr lIns="91425" tIns="45700" rIns="91425" bIns="45700" anchor="t" anchorCtr="0">
            <a:noAutofit/>
          </a:bodyPr>
          <a:lstStyle/>
          <a:p>
            <a:endParaRPr/>
          </a:p>
        </p:txBody>
      </p:sp>
      <p:sp>
        <p:nvSpPr>
          <p:cNvPr id="310" name="Shape 310"/>
          <p:cNvSpPr/>
          <p:nvPr/>
        </p:nvSpPr>
        <p:spPr>
          <a:xfrm>
            <a:off x="6792282" y="1968239"/>
            <a:ext cx="457200" cy="457200"/>
          </a:xfrm>
          <a:prstGeom prst="ellipse">
            <a:avLst/>
          </a:prstGeom>
          <a:gradFill>
            <a:gsLst>
              <a:gs pos="0">
                <a:schemeClr val="dk1"/>
              </a:gs>
              <a:gs pos="69000">
                <a:srgbClr val="7B7B7B"/>
              </a:gs>
              <a:gs pos="100000">
                <a:srgbClr val="BCBCBC"/>
              </a:gs>
            </a:gsLst>
            <a:path path="circle">
              <a:fillToRect l="50000" t="50000" r="50000" b="50000"/>
            </a:path>
            <a:tileRect/>
          </a:gradFill>
          <a:ln w="9525" cap="flat">
            <a:solidFill>
              <a:schemeClr val="dk1"/>
            </a:solidFill>
            <a:prstDash val="solid"/>
            <a:round/>
            <a:headEnd type="none" w="med" len="med"/>
            <a:tailEnd type="none" w="med" len="med"/>
          </a:ln>
        </p:spPr>
        <p:txBody>
          <a:bodyPr lIns="91425" tIns="45700" rIns="91425" bIns="45700" anchor="t" anchorCtr="0">
            <a:noAutofit/>
          </a:bodyPr>
          <a:lstStyle/>
          <a:p>
            <a:endParaRPr/>
          </a:p>
        </p:txBody>
      </p:sp>
      <p:sp>
        <p:nvSpPr>
          <p:cNvPr id="311" name="Shape 311"/>
          <p:cNvSpPr/>
          <p:nvPr/>
        </p:nvSpPr>
        <p:spPr>
          <a:xfrm>
            <a:off x="8053893" y="4338207"/>
            <a:ext cx="457200" cy="457200"/>
          </a:xfrm>
          <a:prstGeom prst="ellipse">
            <a:avLst/>
          </a:prstGeom>
          <a:gradFill>
            <a:gsLst>
              <a:gs pos="0">
                <a:schemeClr val="dk1"/>
              </a:gs>
              <a:gs pos="69000">
                <a:srgbClr val="7B7B7B"/>
              </a:gs>
              <a:gs pos="100000">
                <a:srgbClr val="BCBCBC"/>
              </a:gs>
            </a:gsLst>
            <a:path path="circle">
              <a:fillToRect l="50000" t="50000" r="50000" b="50000"/>
            </a:path>
            <a:tileRect/>
          </a:gradFill>
          <a:ln w="9525" cap="flat">
            <a:solidFill>
              <a:schemeClr val="dk1"/>
            </a:solidFill>
            <a:prstDash val="solid"/>
            <a:round/>
            <a:headEnd type="none" w="med" len="med"/>
            <a:tailEnd type="none" w="med" len="med"/>
          </a:ln>
        </p:spPr>
        <p:txBody>
          <a:bodyPr lIns="91425" tIns="45700" rIns="91425" bIns="45700" anchor="t" anchorCtr="0">
            <a:noAutofit/>
          </a:bodyPr>
          <a:lstStyle/>
          <a:p>
            <a:endParaRPr/>
          </a:p>
        </p:txBody>
      </p:sp>
      <p:sp>
        <p:nvSpPr>
          <p:cNvPr id="312" name="Shape 312"/>
          <p:cNvSpPr/>
          <p:nvPr/>
        </p:nvSpPr>
        <p:spPr>
          <a:xfrm>
            <a:off x="6563682" y="3960055"/>
            <a:ext cx="457200" cy="457200"/>
          </a:xfrm>
          <a:prstGeom prst="ellipse">
            <a:avLst/>
          </a:prstGeom>
          <a:gradFill>
            <a:gsLst>
              <a:gs pos="0">
                <a:schemeClr val="dk1"/>
              </a:gs>
              <a:gs pos="31000">
                <a:schemeClr val="dk1"/>
              </a:gs>
              <a:gs pos="100000">
                <a:srgbClr val="BBBBBB"/>
              </a:gs>
            </a:gsLst>
            <a:lin ang="5400000" scaled="0"/>
          </a:gradFill>
          <a:ln w="9525" cap="flat">
            <a:solidFill>
              <a:schemeClr val="dk1"/>
            </a:solidFill>
            <a:prstDash val="solid"/>
            <a:round/>
            <a:headEnd type="none" w="med" len="med"/>
            <a:tailEnd type="none" w="med" len="med"/>
          </a:ln>
        </p:spPr>
        <p:txBody>
          <a:bodyPr lIns="91425" tIns="45700" rIns="91425" bIns="45700" anchor="t" anchorCtr="0">
            <a:noAutofit/>
          </a:bodyPr>
          <a:lstStyle/>
          <a:p>
            <a:endParaRPr/>
          </a:p>
        </p:txBody>
      </p:sp>
      <p:sp>
        <p:nvSpPr>
          <p:cNvPr id="313" name="Shape 313"/>
          <p:cNvSpPr/>
          <p:nvPr/>
        </p:nvSpPr>
        <p:spPr>
          <a:xfrm>
            <a:off x="6302969" y="4989647"/>
            <a:ext cx="457200" cy="457200"/>
          </a:xfrm>
          <a:prstGeom prst="ellipse">
            <a:avLst/>
          </a:prstGeom>
          <a:gradFill>
            <a:gsLst>
              <a:gs pos="0">
                <a:srgbClr val="2080AB"/>
              </a:gs>
              <a:gs pos="69000">
                <a:srgbClr val="83C2DD"/>
              </a:gs>
              <a:gs pos="100000">
                <a:srgbClr val="BFE0ED"/>
              </a:gs>
            </a:gsLst>
            <a:path path="circle">
              <a:fillToRect l="50000" t="50000" r="50000" b="50000"/>
            </a:path>
            <a:tileRect/>
          </a:gradFill>
          <a:ln w="9525" cap="flat">
            <a:solidFill>
              <a:srgbClr val="287A9E"/>
            </a:solidFill>
            <a:prstDash val="solid"/>
            <a:round/>
            <a:headEnd type="none" w="med" len="med"/>
            <a:tailEnd type="none" w="med" len="med"/>
          </a:ln>
        </p:spPr>
        <p:txBody>
          <a:bodyPr lIns="91425" tIns="45700" rIns="91425" bIns="45700" anchor="t" anchorCtr="0">
            <a:noAutofit/>
          </a:bodyPr>
          <a:lstStyle/>
          <a:p>
            <a:endParaRPr/>
          </a:p>
        </p:txBody>
      </p:sp>
      <p:sp>
        <p:nvSpPr>
          <p:cNvPr id="314" name="Shape 314"/>
          <p:cNvSpPr/>
          <p:nvPr/>
        </p:nvSpPr>
        <p:spPr>
          <a:xfrm>
            <a:off x="6219697" y="5585104"/>
            <a:ext cx="640079" cy="640079"/>
          </a:xfrm>
          <a:prstGeom prst="rect">
            <a:avLst/>
          </a:prstGeom>
          <a:gradFill>
            <a:gsLst>
              <a:gs pos="0">
                <a:srgbClr val="80BD00"/>
              </a:gs>
              <a:gs pos="31000">
                <a:srgbClr val="80BD00"/>
              </a:gs>
              <a:gs pos="100000">
                <a:srgbClr val="E0F6B0"/>
              </a:gs>
            </a:gsLst>
            <a:lin ang="5400000" scaled="0"/>
          </a:gradFill>
          <a:ln w="12700" cap="flat">
            <a:solidFill>
              <a:srgbClr val="7CB600"/>
            </a:solidFill>
            <a:prstDash val="solid"/>
            <a:round/>
            <a:headEnd type="none" w="med" len="med"/>
            <a:tailEnd type="none" w="med" len="med"/>
          </a:ln>
        </p:spPr>
        <p:txBody>
          <a:bodyPr lIns="91425" tIns="45700" rIns="91425" bIns="45700" anchor="ctr" anchorCtr="0">
            <a:noAutofit/>
          </a:bodyPr>
          <a:lstStyle/>
          <a:p>
            <a:endParaRPr/>
          </a:p>
        </p:txBody>
      </p:sp>
      <p:sp>
        <p:nvSpPr>
          <p:cNvPr id="315" name="Shape 315"/>
          <p:cNvSpPr txBox="1"/>
          <p:nvPr/>
        </p:nvSpPr>
        <p:spPr>
          <a:xfrm>
            <a:off x="7065275" y="4989647"/>
            <a:ext cx="1534945" cy="369332"/>
          </a:xfrm>
          <a:prstGeom prst="rect">
            <a:avLst/>
          </a:prstGeom>
          <a:noFill/>
          <a:ln>
            <a:noFill/>
          </a:ln>
        </p:spPr>
        <p:txBody>
          <a:bodyPr lIns="91425" tIns="45700" rIns="91425" bIns="45700" anchor="t" anchorCtr="0">
            <a:noAutofit/>
          </a:bodyPr>
          <a:lstStyle/>
          <a:p>
            <a:pPr marL="0" marR="0" lvl="0" indent="0" algn="l" rtl="0">
              <a:buSzPct val="25000"/>
              <a:buNone/>
            </a:pPr>
            <a:r>
              <a:rPr lang="en-US" sz="1800" b="0" i="0" u="none" strike="noStrike" cap="none" baseline="0">
                <a:solidFill>
                  <a:schemeClr val="dk1"/>
                </a:solidFill>
                <a:latin typeface="Arial"/>
                <a:ea typeface="Arial"/>
                <a:cs typeface="Arial"/>
                <a:sym typeface="Arial"/>
              </a:rPr>
              <a:t>(Agent, Info)</a:t>
            </a:r>
          </a:p>
        </p:txBody>
      </p:sp>
      <p:sp>
        <p:nvSpPr>
          <p:cNvPr id="316" name="Shape 316"/>
          <p:cNvSpPr txBox="1"/>
          <p:nvPr/>
        </p:nvSpPr>
        <p:spPr>
          <a:xfrm>
            <a:off x="7035360" y="5696056"/>
            <a:ext cx="1983309" cy="369332"/>
          </a:xfrm>
          <a:prstGeom prst="rect">
            <a:avLst/>
          </a:prstGeom>
          <a:noFill/>
          <a:ln>
            <a:noFill/>
          </a:ln>
        </p:spPr>
        <p:txBody>
          <a:bodyPr lIns="91425" tIns="45700" rIns="91425" bIns="45700" anchor="t" anchorCtr="0">
            <a:noAutofit/>
          </a:bodyPr>
          <a:lstStyle/>
          <a:p>
            <a:pPr marL="0" marR="0" lvl="0" indent="0" algn="l" rtl="0">
              <a:buSzPct val="25000"/>
              <a:buNone/>
            </a:pPr>
            <a:r>
              <a:rPr lang="en-US" sz="1800" b="0" i="0" u="none" strike="noStrike" cap="none" baseline="0" dirty="0">
                <a:solidFill>
                  <a:schemeClr val="dk1"/>
                </a:solidFill>
                <a:latin typeface="Arial"/>
                <a:ea typeface="Arial"/>
                <a:cs typeface="Arial"/>
                <a:sym typeface="Arial"/>
              </a:rPr>
              <a:t>(Task, Authority)</a:t>
            </a:r>
          </a:p>
        </p:txBody>
      </p:sp>
      <p:cxnSp>
        <p:nvCxnSpPr>
          <p:cNvPr id="317" name="Shape 317"/>
          <p:cNvCxnSpPr>
            <a:stCxn id="310" idx="6"/>
            <a:endCxn id="309" idx="2"/>
          </p:cNvCxnSpPr>
          <p:nvPr/>
        </p:nvCxnSpPr>
        <p:spPr>
          <a:xfrm rot="10800000" flipH="1">
            <a:off x="7249482" y="2037431"/>
            <a:ext cx="575811" cy="159408"/>
          </a:xfrm>
          <a:prstGeom prst="straightConnector1">
            <a:avLst/>
          </a:prstGeom>
          <a:noFill/>
          <a:ln w="12700" cap="flat">
            <a:solidFill>
              <a:schemeClr val="dk1"/>
            </a:solidFill>
            <a:prstDash val="solid"/>
            <a:round/>
            <a:headEnd type="none" w="med" len="med"/>
            <a:tailEnd type="none" w="med" len="med"/>
          </a:ln>
        </p:spPr>
      </p:cxnSp>
      <p:cxnSp>
        <p:nvCxnSpPr>
          <p:cNvPr id="318" name="Shape 318"/>
          <p:cNvCxnSpPr>
            <a:stCxn id="310" idx="4"/>
            <a:endCxn id="308" idx="0"/>
          </p:cNvCxnSpPr>
          <p:nvPr/>
        </p:nvCxnSpPr>
        <p:spPr>
          <a:xfrm flipH="1">
            <a:off x="6898759" y="2425439"/>
            <a:ext cx="122122" cy="541167"/>
          </a:xfrm>
          <a:prstGeom prst="straightConnector1">
            <a:avLst/>
          </a:prstGeom>
          <a:noFill/>
          <a:ln w="12700" cap="flat">
            <a:solidFill>
              <a:schemeClr val="dk1"/>
            </a:solidFill>
            <a:prstDash val="solid"/>
            <a:round/>
            <a:headEnd type="none" w="med" len="med"/>
            <a:tailEnd type="none" w="med" len="med"/>
          </a:ln>
        </p:spPr>
      </p:cxnSp>
      <p:cxnSp>
        <p:nvCxnSpPr>
          <p:cNvPr id="319" name="Shape 319"/>
          <p:cNvCxnSpPr>
            <a:stCxn id="305" idx="0"/>
            <a:endCxn id="309" idx="4"/>
          </p:cNvCxnSpPr>
          <p:nvPr/>
        </p:nvCxnSpPr>
        <p:spPr>
          <a:xfrm rot="10800000" flipH="1">
            <a:off x="7825293" y="2266031"/>
            <a:ext cx="228600" cy="471975"/>
          </a:xfrm>
          <a:prstGeom prst="straightConnector1">
            <a:avLst/>
          </a:prstGeom>
          <a:noFill/>
          <a:ln w="12700" cap="flat">
            <a:solidFill>
              <a:schemeClr val="dk1"/>
            </a:solidFill>
            <a:prstDash val="solid"/>
            <a:round/>
            <a:headEnd type="none" w="med" len="med"/>
            <a:tailEnd type="none" w="med" len="med"/>
          </a:ln>
        </p:spPr>
      </p:cxnSp>
      <p:cxnSp>
        <p:nvCxnSpPr>
          <p:cNvPr id="320" name="Shape 320"/>
          <p:cNvCxnSpPr>
            <a:stCxn id="308" idx="4"/>
            <a:endCxn id="312" idx="0"/>
          </p:cNvCxnSpPr>
          <p:nvPr/>
        </p:nvCxnSpPr>
        <p:spPr>
          <a:xfrm flipH="1">
            <a:off x="6792282" y="3423807"/>
            <a:ext cx="106477" cy="536248"/>
          </a:xfrm>
          <a:prstGeom prst="straightConnector1">
            <a:avLst/>
          </a:prstGeom>
          <a:noFill/>
          <a:ln w="12700" cap="flat">
            <a:solidFill>
              <a:schemeClr val="dk1"/>
            </a:solidFill>
            <a:prstDash val="solid"/>
            <a:round/>
            <a:headEnd type="none" w="med" len="med"/>
            <a:tailEnd type="none" w="med" len="med"/>
          </a:ln>
        </p:spPr>
      </p:cxnSp>
      <p:cxnSp>
        <p:nvCxnSpPr>
          <p:cNvPr id="321" name="Shape 321"/>
          <p:cNvCxnSpPr>
            <a:stCxn id="306" idx="3"/>
            <a:endCxn id="305" idx="6"/>
          </p:cNvCxnSpPr>
          <p:nvPr/>
        </p:nvCxnSpPr>
        <p:spPr>
          <a:xfrm flipH="1">
            <a:off x="8053893" y="2788137"/>
            <a:ext cx="479453" cy="178469"/>
          </a:xfrm>
          <a:prstGeom prst="straightConnector1">
            <a:avLst/>
          </a:prstGeom>
          <a:noFill/>
          <a:ln w="12700" cap="flat">
            <a:solidFill>
              <a:schemeClr val="dk1"/>
            </a:solidFill>
            <a:prstDash val="solid"/>
            <a:round/>
            <a:headEnd type="none" w="med" len="med"/>
            <a:tailEnd type="none" w="med" len="med"/>
          </a:ln>
        </p:spPr>
      </p:cxnSp>
      <p:cxnSp>
        <p:nvCxnSpPr>
          <p:cNvPr id="322" name="Shape 322"/>
          <p:cNvCxnSpPr>
            <a:stCxn id="307" idx="3"/>
            <a:endCxn id="304" idx="6"/>
          </p:cNvCxnSpPr>
          <p:nvPr/>
        </p:nvCxnSpPr>
        <p:spPr>
          <a:xfrm flipH="1">
            <a:off x="7767361" y="3814051"/>
            <a:ext cx="582087" cy="66955"/>
          </a:xfrm>
          <a:prstGeom prst="straightConnector1">
            <a:avLst/>
          </a:prstGeom>
          <a:noFill/>
          <a:ln w="12700" cap="flat">
            <a:solidFill>
              <a:schemeClr val="dk1"/>
            </a:solidFill>
            <a:prstDash val="solid"/>
            <a:round/>
            <a:headEnd type="none" w="med" len="med"/>
            <a:tailEnd type="none" w="med" len="med"/>
          </a:ln>
        </p:spPr>
      </p:cxnSp>
      <p:cxnSp>
        <p:nvCxnSpPr>
          <p:cNvPr id="323" name="Shape 323"/>
          <p:cNvCxnSpPr>
            <a:stCxn id="309" idx="5"/>
            <a:endCxn id="306" idx="1"/>
          </p:cNvCxnSpPr>
          <p:nvPr/>
        </p:nvCxnSpPr>
        <p:spPr>
          <a:xfrm>
            <a:off x="8215538" y="2199075"/>
            <a:ext cx="317809" cy="265772"/>
          </a:xfrm>
          <a:prstGeom prst="straightConnector1">
            <a:avLst/>
          </a:prstGeom>
          <a:noFill/>
          <a:ln w="12700" cap="flat">
            <a:solidFill>
              <a:schemeClr val="dk1"/>
            </a:solidFill>
            <a:prstDash val="solid"/>
            <a:round/>
            <a:headEnd type="none" w="med" len="med"/>
            <a:tailEnd type="none" w="med" len="med"/>
          </a:ln>
        </p:spPr>
      </p:cxnSp>
      <p:cxnSp>
        <p:nvCxnSpPr>
          <p:cNvPr id="324" name="Shape 324"/>
          <p:cNvCxnSpPr>
            <a:stCxn id="311" idx="2"/>
            <a:endCxn id="312" idx="5"/>
          </p:cNvCxnSpPr>
          <p:nvPr/>
        </p:nvCxnSpPr>
        <p:spPr>
          <a:xfrm rot="10800000">
            <a:off x="6953926" y="4350300"/>
            <a:ext cx="1099967" cy="216506"/>
          </a:xfrm>
          <a:prstGeom prst="straightConnector1">
            <a:avLst/>
          </a:prstGeom>
          <a:noFill/>
          <a:ln w="12700" cap="flat">
            <a:solidFill>
              <a:schemeClr val="dk1"/>
            </a:solidFill>
            <a:prstDash val="solid"/>
            <a:round/>
            <a:headEnd type="none" w="med" len="med"/>
            <a:tailEnd type="none" w="med" len="med"/>
          </a:ln>
        </p:spPr>
      </p:cxnSp>
      <p:cxnSp>
        <p:nvCxnSpPr>
          <p:cNvPr id="325" name="Shape 325"/>
          <p:cNvCxnSpPr>
            <a:stCxn id="311" idx="1"/>
            <a:endCxn id="304" idx="4"/>
          </p:cNvCxnSpPr>
          <p:nvPr/>
        </p:nvCxnSpPr>
        <p:spPr>
          <a:xfrm rot="10800000">
            <a:off x="7538761" y="4109607"/>
            <a:ext cx="582087" cy="295555"/>
          </a:xfrm>
          <a:prstGeom prst="straightConnector1">
            <a:avLst/>
          </a:prstGeom>
          <a:noFill/>
          <a:ln w="12700" cap="flat">
            <a:solidFill>
              <a:schemeClr val="dk1"/>
            </a:solidFill>
            <a:prstDash val="solid"/>
            <a:round/>
            <a:headEnd type="none" w="med" len="med"/>
            <a:tailEnd type="none" w="med" len="med"/>
          </a:ln>
        </p:spPr>
      </p:cxnSp>
      <p:cxnSp>
        <p:nvCxnSpPr>
          <p:cNvPr id="326" name="Shape 326"/>
          <p:cNvCxnSpPr>
            <a:stCxn id="307" idx="4"/>
            <a:endCxn id="311" idx="7"/>
          </p:cNvCxnSpPr>
          <p:nvPr/>
        </p:nvCxnSpPr>
        <p:spPr>
          <a:xfrm flipH="1">
            <a:off x="8444138" y="3881007"/>
            <a:ext cx="66955" cy="524155"/>
          </a:xfrm>
          <a:prstGeom prst="straightConnector1">
            <a:avLst/>
          </a:prstGeom>
          <a:noFill/>
          <a:ln w="12700" cap="flat">
            <a:solidFill>
              <a:schemeClr val="dk1"/>
            </a:solidFill>
            <a:prstDash val="solid"/>
            <a:round/>
            <a:headEnd type="none" w="med" len="med"/>
            <a:tailEnd type="none" w="med" len="med"/>
          </a:ln>
        </p:spPr>
      </p:cxnSp>
      <p:cxnSp>
        <p:nvCxnSpPr>
          <p:cNvPr id="327" name="Shape 327"/>
          <p:cNvCxnSpPr>
            <a:stCxn id="306" idx="4"/>
            <a:endCxn id="307" idx="0"/>
          </p:cNvCxnSpPr>
          <p:nvPr/>
        </p:nvCxnSpPr>
        <p:spPr>
          <a:xfrm flipH="1">
            <a:off x="8511093" y="2855092"/>
            <a:ext cx="183898" cy="568714"/>
          </a:xfrm>
          <a:prstGeom prst="straightConnector1">
            <a:avLst/>
          </a:prstGeom>
          <a:noFill/>
          <a:ln w="12700" cap="flat">
            <a:solidFill>
              <a:schemeClr val="dk1"/>
            </a:solidFill>
            <a:prstDash val="solid"/>
            <a:round/>
            <a:headEnd type="none" w="med" len="med"/>
            <a:tailEnd type="none" w="med" len="med"/>
          </a:ln>
        </p:spPr>
      </p:cxnSp>
      <p:cxnSp>
        <p:nvCxnSpPr>
          <p:cNvPr id="328" name="Shape 328"/>
          <p:cNvCxnSpPr>
            <a:stCxn id="304" idx="1"/>
            <a:endCxn id="308" idx="5"/>
          </p:cNvCxnSpPr>
          <p:nvPr/>
        </p:nvCxnSpPr>
        <p:spPr>
          <a:xfrm rot="10800000">
            <a:off x="7060403" y="3356851"/>
            <a:ext cx="316713" cy="362510"/>
          </a:xfrm>
          <a:prstGeom prst="straightConnector1">
            <a:avLst/>
          </a:prstGeom>
          <a:noFill/>
          <a:ln w="12700" cap="flat">
            <a:solidFill>
              <a:schemeClr val="dk1"/>
            </a:solidFill>
            <a:prstDash val="solid"/>
            <a:round/>
            <a:headEnd type="none" w="med" len="med"/>
            <a:tailEnd type="none" w="med" len="med"/>
          </a:ln>
        </p:spPr>
      </p:cxnSp>
    </p:spTree>
    <p:extLst>
      <p:ext uri="{BB962C8B-B14F-4D97-AF65-F5344CB8AC3E}">
        <p14:creationId xmlns:p14="http://schemas.microsoft.com/office/powerpoint/2010/main" val="3322926340"/>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dirty="0" smtClean="0">
                <a:solidFill>
                  <a:schemeClr val="accent1"/>
                </a:solidFill>
                <a:latin typeface="Arial"/>
                <a:ea typeface="Arial"/>
                <a:cs typeface="Arial"/>
                <a:sym typeface="Arial"/>
              </a:rPr>
              <a:t>Algorithmic</a:t>
            </a:r>
            <a:endParaRPr lang="en-US" sz="4600" b="0" i="0" u="none" strike="noStrike" cap="none" baseline="0" dirty="0">
              <a:solidFill>
                <a:schemeClr val="accent1"/>
              </a:solidFill>
              <a:latin typeface="Arial"/>
              <a:ea typeface="Arial"/>
              <a:cs typeface="Arial"/>
              <a:sym typeface="Arial"/>
            </a:endParaRPr>
          </a:p>
        </p:txBody>
      </p:sp>
      <p:sp>
        <p:nvSpPr>
          <p:cNvPr id="343" name="Shape 343"/>
          <p:cNvSpPr txBox="1">
            <a:spLocks noGrp="1"/>
          </p:cNvSpPr>
          <p:nvPr>
            <p:ph type="body" idx="1"/>
          </p:nvPr>
        </p:nvSpPr>
        <p:spPr>
          <a:xfrm>
            <a:off x="551504" y="1833255"/>
            <a:ext cx="4172896" cy="895663"/>
          </a:xfrm>
          <a:prstGeom prst="rect">
            <a:avLst/>
          </a:prstGeom>
          <a:noFill/>
          <a:ln>
            <a:noFill/>
          </a:ln>
        </p:spPr>
        <p:txBody>
          <a:bodyPr lIns="91425" tIns="45700" rIns="91425" bIns="45700" anchor="t" anchorCtr="0">
            <a:noAutofit/>
          </a:bodyPr>
          <a:lstStyle/>
          <a:p>
            <a:pPr marL="349250" marR="0" lvl="0" indent="-349250" algn="l" rtl="0">
              <a:spcBef>
                <a:spcPts val="2000"/>
              </a:spcBef>
              <a:buClr>
                <a:srgbClr val="6DB7D7"/>
              </a:buClr>
              <a:buSzPct val="111111"/>
              <a:buFont typeface="Arial"/>
              <a:buChar char="•"/>
            </a:pPr>
            <a:r>
              <a:rPr lang="en-US" sz="2800" b="0" i="0" u="none" strike="noStrike" cap="none" baseline="0" dirty="0">
                <a:solidFill>
                  <a:srgbClr val="595959"/>
                </a:solidFill>
                <a:latin typeface="Arial"/>
                <a:ea typeface="Arial"/>
                <a:cs typeface="Arial"/>
                <a:sym typeface="Arial"/>
              </a:rPr>
              <a:t>Difficulty of Problems</a:t>
            </a:r>
          </a:p>
          <a:p>
            <a:pPr marL="685800" marR="0" lvl="1" indent="-342900" algn="l" rtl="0">
              <a:spcBef>
                <a:spcPts val="600"/>
              </a:spcBef>
              <a:buClr>
                <a:srgbClr val="205C77"/>
              </a:buClr>
              <a:buSzPct val="109848"/>
              <a:buFont typeface="Arial"/>
              <a:buChar char="•"/>
            </a:pPr>
            <a:r>
              <a:rPr lang="en-US" sz="1400" b="0" i="0" u="none" strike="noStrike" cap="none" baseline="0" dirty="0">
                <a:solidFill>
                  <a:srgbClr val="595959"/>
                </a:solidFill>
                <a:latin typeface="Arial"/>
                <a:ea typeface="Arial"/>
                <a:cs typeface="Arial"/>
                <a:sym typeface="Arial"/>
              </a:rPr>
              <a:t>Solution depth</a:t>
            </a:r>
          </a:p>
          <a:p>
            <a:endParaRPr lang="en-US" sz="2200" b="0" i="0" u="none" strike="noStrike" cap="none" baseline="0" dirty="0">
              <a:solidFill>
                <a:srgbClr val="595959"/>
              </a:solidFill>
              <a:latin typeface="Arial"/>
              <a:ea typeface="Arial"/>
              <a:cs typeface="Arial"/>
              <a:sym typeface="Arial"/>
            </a:endParaRPr>
          </a:p>
        </p:txBody>
      </p:sp>
      <p:cxnSp>
        <p:nvCxnSpPr>
          <p:cNvPr id="345" name="Shape 345"/>
          <p:cNvCxnSpPr/>
          <p:nvPr/>
        </p:nvCxnSpPr>
        <p:spPr>
          <a:xfrm flipH="1">
            <a:off x="1536395" y="3226908"/>
            <a:ext cx="789380" cy="602037"/>
          </a:xfrm>
          <a:prstGeom prst="straightConnector1">
            <a:avLst/>
          </a:prstGeom>
          <a:noFill/>
          <a:ln w="38100" cap="flat">
            <a:solidFill>
              <a:schemeClr val="dk1"/>
            </a:solidFill>
            <a:prstDash val="solid"/>
            <a:round/>
            <a:headEnd type="none" w="med" len="med"/>
            <a:tailEnd type="none" w="med" len="med"/>
          </a:ln>
        </p:spPr>
      </p:cxnSp>
      <p:cxnSp>
        <p:nvCxnSpPr>
          <p:cNvPr id="346" name="Shape 346"/>
          <p:cNvCxnSpPr/>
          <p:nvPr/>
        </p:nvCxnSpPr>
        <p:spPr>
          <a:xfrm flipH="1">
            <a:off x="1086909" y="3930608"/>
            <a:ext cx="389131" cy="683050"/>
          </a:xfrm>
          <a:prstGeom prst="straightConnector1">
            <a:avLst/>
          </a:prstGeom>
          <a:noFill/>
          <a:ln w="38100" cap="flat">
            <a:solidFill>
              <a:schemeClr val="dk1"/>
            </a:solidFill>
            <a:prstDash val="solid"/>
            <a:round/>
            <a:headEnd type="none" w="med" len="med"/>
            <a:tailEnd type="none" w="med" len="med"/>
          </a:ln>
        </p:spPr>
      </p:cxnSp>
      <p:cxnSp>
        <p:nvCxnSpPr>
          <p:cNvPr id="347" name="Shape 347"/>
          <p:cNvCxnSpPr/>
          <p:nvPr/>
        </p:nvCxnSpPr>
        <p:spPr>
          <a:xfrm flipH="1">
            <a:off x="2406777" y="3211024"/>
            <a:ext cx="0" cy="619510"/>
          </a:xfrm>
          <a:prstGeom prst="straightConnector1">
            <a:avLst/>
          </a:prstGeom>
          <a:noFill/>
          <a:ln w="38100" cap="flat">
            <a:solidFill>
              <a:schemeClr val="dk1"/>
            </a:solidFill>
            <a:prstDash val="solid"/>
            <a:round/>
            <a:headEnd type="none" w="med" len="med"/>
            <a:tailEnd type="none" w="med" len="med"/>
          </a:ln>
        </p:spPr>
      </p:cxnSp>
      <p:cxnSp>
        <p:nvCxnSpPr>
          <p:cNvPr id="348" name="Shape 348"/>
          <p:cNvCxnSpPr/>
          <p:nvPr/>
        </p:nvCxnSpPr>
        <p:spPr>
          <a:xfrm>
            <a:off x="2456014" y="3193550"/>
            <a:ext cx="895795" cy="673519"/>
          </a:xfrm>
          <a:prstGeom prst="straightConnector1">
            <a:avLst/>
          </a:prstGeom>
          <a:noFill/>
          <a:ln w="38100" cap="flat">
            <a:solidFill>
              <a:schemeClr val="dk1"/>
            </a:solidFill>
            <a:prstDash val="solid"/>
            <a:round/>
            <a:headEnd type="none" w="med" len="med"/>
            <a:tailEnd type="none" w="med" len="med"/>
          </a:ln>
        </p:spPr>
      </p:cxnSp>
      <p:cxnSp>
        <p:nvCxnSpPr>
          <p:cNvPr id="349" name="Shape 349"/>
          <p:cNvCxnSpPr/>
          <p:nvPr/>
        </p:nvCxnSpPr>
        <p:spPr>
          <a:xfrm>
            <a:off x="1537983" y="3957613"/>
            <a:ext cx="460604" cy="683050"/>
          </a:xfrm>
          <a:prstGeom prst="straightConnector1">
            <a:avLst/>
          </a:prstGeom>
          <a:noFill/>
          <a:ln w="38100" cap="flat">
            <a:solidFill>
              <a:schemeClr val="dk1"/>
            </a:solidFill>
            <a:prstDash val="solid"/>
            <a:round/>
            <a:headEnd type="none" w="med" len="med"/>
            <a:tailEnd type="none" w="med" len="med"/>
          </a:ln>
        </p:spPr>
      </p:cxnSp>
      <p:cxnSp>
        <p:nvCxnSpPr>
          <p:cNvPr id="350" name="Shape 350"/>
          <p:cNvCxnSpPr/>
          <p:nvPr/>
        </p:nvCxnSpPr>
        <p:spPr>
          <a:xfrm>
            <a:off x="3359751" y="3922666"/>
            <a:ext cx="363718" cy="702112"/>
          </a:xfrm>
          <a:prstGeom prst="straightConnector1">
            <a:avLst/>
          </a:prstGeom>
          <a:noFill/>
          <a:ln w="38100" cap="flat">
            <a:solidFill>
              <a:schemeClr val="dk1"/>
            </a:solidFill>
            <a:prstDash val="solid"/>
            <a:round/>
            <a:headEnd type="none" w="med" len="med"/>
            <a:tailEnd type="none" w="med" len="med"/>
          </a:ln>
        </p:spPr>
      </p:cxnSp>
      <p:cxnSp>
        <p:nvCxnSpPr>
          <p:cNvPr id="351" name="Shape 351"/>
          <p:cNvCxnSpPr/>
          <p:nvPr/>
        </p:nvCxnSpPr>
        <p:spPr>
          <a:xfrm>
            <a:off x="2402012" y="3905193"/>
            <a:ext cx="168359" cy="725939"/>
          </a:xfrm>
          <a:prstGeom prst="straightConnector1">
            <a:avLst/>
          </a:prstGeom>
          <a:noFill/>
          <a:ln w="38100" cap="flat">
            <a:solidFill>
              <a:schemeClr val="dk1"/>
            </a:solidFill>
            <a:prstDash val="solid"/>
            <a:round/>
            <a:headEnd type="none" w="med" len="med"/>
            <a:tailEnd type="none" w="med" len="med"/>
          </a:ln>
        </p:spPr>
      </p:cxnSp>
      <p:cxnSp>
        <p:nvCxnSpPr>
          <p:cNvPr id="352" name="Shape 352"/>
          <p:cNvCxnSpPr/>
          <p:nvPr/>
        </p:nvCxnSpPr>
        <p:spPr>
          <a:xfrm flipH="1">
            <a:off x="3142155" y="3933785"/>
            <a:ext cx="184242" cy="692581"/>
          </a:xfrm>
          <a:prstGeom prst="straightConnector1">
            <a:avLst/>
          </a:prstGeom>
          <a:noFill/>
          <a:ln w="38100" cap="flat">
            <a:solidFill>
              <a:schemeClr val="dk1"/>
            </a:solidFill>
            <a:prstDash val="solid"/>
            <a:round/>
            <a:headEnd type="none" w="med" len="med"/>
            <a:tailEnd type="none" w="med" len="med"/>
          </a:ln>
        </p:spPr>
      </p:cxnSp>
      <p:cxnSp>
        <p:nvCxnSpPr>
          <p:cNvPr id="353" name="Shape 353"/>
          <p:cNvCxnSpPr/>
          <p:nvPr/>
        </p:nvCxnSpPr>
        <p:spPr>
          <a:xfrm flipH="1">
            <a:off x="2583077" y="3890896"/>
            <a:ext cx="682965" cy="745001"/>
          </a:xfrm>
          <a:prstGeom prst="straightConnector1">
            <a:avLst/>
          </a:prstGeom>
          <a:noFill/>
          <a:ln w="38100" cap="flat">
            <a:solidFill>
              <a:schemeClr val="dk1"/>
            </a:solidFill>
            <a:prstDash val="solid"/>
            <a:round/>
            <a:headEnd type="none" w="med" len="med"/>
            <a:tailEnd type="none" w="med" len="med"/>
          </a:ln>
        </p:spPr>
      </p:cxnSp>
      <p:cxnSp>
        <p:nvCxnSpPr>
          <p:cNvPr id="354" name="Shape 354"/>
          <p:cNvCxnSpPr/>
          <p:nvPr/>
        </p:nvCxnSpPr>
        <p:spPr>
          <a:xfrm flipH="1">
            <a:off x="1078967" y="4774095"/>
            <a:ext cx="0" cy="619510"/>
          </a:xfrm>
          <a:prstGeom prst="straightConnector1">
            <a:avLst/>
          </a:prstGeom>
          <a:noFill/>
          <a:ln w="38100" cap="flat">
            <a:solidFill>
              <a:schemeClr val="dk1"/>
            </a:solidFill>
            <a:prstDash val="solid"/>
            <a:round/>
            <a:headEnd type="none" w="med" len="med"/>
            <a:tailEnd type="none" w="med" len="med"/>
          </a:ln>
        </p:spPr>
      </p:cxnSp>
      <p:cxnSp>
        <p:nvCxnSpPr>
          <p:cNvPr id="355" name="Shape 355"/>
          <p:cNvCxnSpPr/>
          <p:nvPr/>
        </p:nvCxnSpPr>
        <p:spPr>
          <a:xfrm flipH="1">
            <a:off x="1701577" y="4731206"/>
            <a:ext cx="239832" cy="716408"/>
          </a:xfrm>
          <a:prstGeom prst="straightConnector1">
            <a:avLst/>
          </a:prstGeom>
          <a:noFill/>
          <a:ln w="38100" cap="flat">
            <a:solidFill>
              <a:schemeClr val="dk1"/>
            </a:solidFill>
            <a:prstDash val="solid"/>
            <a:round/>
            <a:headEnd type="none" w="med" len="med"/>
            <a:tailEnd type="none" w="med" len="med"/>
          </a:ln>
        </p:spPr>
      </p:cxnSp>
      <p:cxnSp>
        <p:nvCxnSpPr>
          <p:cNvPr id="356" name="Shape 356"/>
          <p:cNvCxnSpPr/>
          <p:nvPr/>
        </p:nvCxnSpPr>
        <p:spPr>
          <a:xfrm>
            <a:off x="1996999" y="4731206"/>
            <a:ext cx="254126" cy="702112"/>
          </a:xfrm>
          <a:prstGeom prst="straightConnector1">
            <a:avLst/>
          </a:prstGeom>
          <a:noFill/>
          <a:ln w="38100" cap="flat">
            <a:solidFill>
              <a:schemeClr val="dk1"/>
            </a:solidFill>
            <a:prstDash val="solid"/>
            <a:round/>
            <a:headEnd type="none" w="med" len="med"/>
            <a:tailEnd type="none" w="med" len="med"/>
          </a:ln>
        </p:spPr>
      </p:cxnSp>
      <p:cxnSp>
        <p:nvCxnSpPr>
          <p:cNvPr id="357" name="Shape 357"/>
          <p:cNvCxnSpPr/>
          <p:nvPr/>
        </p:nvCxnSpPr>
        <p:spPr>
          <a:xfrm flipH="1">
            <a:off x="3394693" y="4742326"/>
            <a:ext cx="320834" cy="708465"/>
          </a:xfrm>
          <a:prstGeom prst="straightConnector1">
            <a:avLst/>
          </a:prstGeom>
          <a:noFill/>
          <a:ln w="38100" cap="flat">
            <a:solidFill>
              <a:schemeClr val="dk1"/>
            </a:solidFill>
            <a:prstDash val="solid"/>
            <a:round/>
            <a:headEnd type="none" w="med" len="med"/>
            <a:tailEnd type="none" w="med" len="med"/>
          </a:ln>
        </p:spPr>
      </p:cxnSp>
      <p:cxnSp>
        <p:nvCxnSpPr>
          <p:cNvPr id="358" name="Shape 358"/>
          <p:cNvCxnSpPr/>
          <p:nvPr/>
        </p:nvCxnSpPr>
        <p:spPr>
          <a:xfrm>
            <a:off x="3802884" y="4742326"/>
            <a:ext cx="220772" cy="702112"/>
          </a:xfrm>
          <a:prstGeom prst="straightConnector1">
            <a:avLst/>
          </a:prstGeom>
          <a:noFill/>
          <a:ln w="38100" cap="flat">
            <a:solidFill>
              <a:schemeClr val="dk1"/>
            </a:solidFill>
            <a:prstDash val="solid"/>
            <a:round/>
            <a:headEnd type="none" w="med" len="med"/>
            <a:tailEnd type="none" w="med" len="med"/>
          </a:ln>
        </p:spPr>
      </p:cxnSp>
      <p:sp>
        <p:nvSpPr>
          <p:cNvPr id="359" name="Shape 359"/>
          <p:cNvSpPr/>
          <p:nvPr/>
        </p:nvSpPr>
        <p:spPr>
          <a:xfrm flipH="1">
            <a:off x="2062118" y="4681963"/>
            <a:ext cx="1127686" cy="335171"/>
          </a:xfrm>
          <a:custGeom>
            <a:avLst/>
            <a:gdLst/>
            <a:ahLst/>
            <a:cxnLst/>
            <a:rect l="0" t="0" r="0" b="0"/>
            <a:pathLst>
              <a:path w="711" h="216" extrusionOk="0">
                <a:moveTo>
                  <a:pt x="0" y="0"/>
                </a:moveTo>
                <a:cubicBezTo>
                  <a:pt x="103" y="105"/>
                  <a:pt x="207" y="210"/>
                  <a:pt x="325" y="213"/>
                </a:cubicBezTo>
                <a:cubicBezTo>
                  <a:pt x="443" y="216"/>
                  <a:pt x="646" y="51"/>
                  <a:pt x="711" y="17"/>
                </a:cubicBezTo>
              </a:path>
            </a:pathLst>
          </a:custGeom>
          <a:noFill/>
          <a:ln w="38100" cap="flat">
            <a:solidFill>
              <a:schemeClr val="dk1"/>
            </a:solidFill>
            <a:prstDash val="solid"/>
            <a:round/>
            <a:headEnd type="none" w="med" len="med"/>
            <a:tailEnd type="none" w="med" len="med"/>
          </a:ln>
        </p:spPr>
        <p:txBody>
          <a:bodyPr lIns="91425" tIns="45700" rIns="91425" bIns="45700" anchor="t" anchorCtr="0">
            <a:noAutofit/>
          </a:bodyPr>
          <a:lstStyle/>
          <a:p>
            <a:endParaRPr/>
          </a:p>
        </p:txBody>
      </p:sp>
      <p:sp>
        <p:nvSpPr>
          <p:cNvPr id="360" name="Shape 360"/>
          <p:cNvSpPr/>
          <p:nvPr/>
        </p:nvSpPr>
        <p:spPr>
          <a:xfrm>
            <a:off x="2284479" y="3033113"/>
            <a:ext cx="247773" cy="230331"/>
          </a:xfrm>
          <a:prstGeom prst="ellipse">
            <a:avLst/>
          </a:prstGeom>
          <a:solidFill>
            <a:schemeClr val="tx1">
              <a:lumMod val="65000"/>
              <a:lumOff val="35000"/>
            </a:schemeClr>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sp>
        <p:nvSpPr>
          <p:cNvPr id="361" name="Shape 361"/>
          <p:cNvSpPr/>
          <p:nvPr/>
        </p:nvSpPr>
        <p:spPr>
          <a:xfrm>
            <a:off x="2284479" y="3766994"/>
            <a:ext cx="247773" cy="230331"/>
          </a:xfrm>
          <a:prstGeom prst="ellipse">
            <a:avLst/>
          </a:prstGeom>
          <a:solidFill>
            <a:schemeClr val="tx1">
              <a:lumMod val="65000"/>
              <a:lumOff val="35000"/>
            </a:schemeClr>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sp>
        <p:nvSpPr>
          <p:cNvPr id="362" name="Shape 362"/>
          <p:cNvSpPr/>
          <p:nvPr/>
        </p:nvSpPr>
        <p:spPr>
          <a:xfrm>
            <a:off x="3208863" y="3766994"/>
            <a:ext cx="247773" cy="230331"/>
          </a:xfrm>
          <a:prstGeom prst="ellipse">
            <a:avLst/>
          </a:prstGeom>
          <a:solidFill>
            <a:schemeClr val="tx1">
              <a:lumMod val="65000"/>
              <a:lumOff val="35000"/>
            </a:schemeClr>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sp>
        <p:nvSpPr>
          <p:cNvPr id="363" name="Shape 363"/>
          <p:cNvSpPr/>
          <p:nvPr/>
        </p:nvSpPr>
        <p:spPr>
          <a:xfrm>
            <a:off x="1360094" y="3766994"/>
            <a:ext cx="247773" cy="230331"/>
          </a:xfrm>
          <a:prstGeom prst="ellipse">
            <a:avLst/>
          </a:prstGeom>
          <a:solidFill>
            <a:schemeClr val="tx1">
              <a:lumMod val="65000"/>
              <a:lumOff val="35000"/>
            </a:schemeClr>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sp>
        <p:nvSpPr>
          <p:cNvPr id="364" name="Shape 364"/>
          <p:cNvSpPr/>
          <p:nvPr/>
        </p:nvSpPr>
        <p:spPr>
          <a:xfrm>
            <a:off x="1874700" y="4558061"/>
            <a:ext cx="247773" cy="230331"/>
          </a:xfrm>
          <a:prstGeom prst="ellipse">
            <a:avLst/>
          </a:prstGeom>
          <a:solidFill>
            <a:schemeClr val="tx1">
              <a:lumMod val="65000"/>
              <a:lumOff val="35000"/>
            </a:schemeClr>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sp>
        <p:nvSpPr>
          <p:cNvPr id="365" name="Shape 365"/>
          <p:cNvSpPr/>
          <p:nvPr/>
        </p:nvSpPr>
        <p:spPr>
          <a:xfrm>
            <a:off x="3016680" y="4558061"/>
            <a:ext cx="247773" cy="230331"/>
          </a:xfrm>
          <a:prstGeom prst="ellipse">
            <a:avLst/>
          </a:prstGeom>
          <a:solidFill>
            <a:schemeClr val="tx1">
              <a:lumMod val="65000"/>
              <a:lumOff val="35000"/>
            </a:schemeClr>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sp>
        <p:nvSpPr>
          <p:cNvPr id="366" name="Shape 366"/>
          <p:cNvSpPr/>
          <p:nvPr/>
        </p:nvSpPr>
        <p:spPr>
          <a:xfrm>
            <a:off x="948727" y="4558061"/>
            <a:ext cx="247773" cy="230331"/>
          </a:xfrm>
          <a:prstGeom prst="ellipse">
            <a:avLst/>
          </a:prstGeom>
          <a:solidFill>
            <a:schemeClr val="tx1">
              <a:lumMod val="65000"/>
              <a:lumOff val="35000"/>
            </a:schemeClr>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sp>
        <p:nvSpPr>
          <p:cNvPr id="367" name="Shape 367"/>
          <p:cNvSpPr/>
          <p:nvPr/>
        </p:nvSpPr>
        <p:spPr>
          <a:xfrm>
            <a:off x="2456014" y="4558061"/>
            <a:ext cx="247773" cy="230331"/>
          </a:xfrm>
          <a:prstGeom prst="ellipse">
            <a:avLst/>
          </a:prstGeom>
          <a:solidFill>
            <a:schemeClr val="tx1">
              <a:lumMod val="65000"/>
              <a:lumOff val="35000"/>
            </a:schemeClr>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sp>
        <p:nvSpPr>
          <p:cNvPr id="368" name="Shape 368"/>
          <p:cNvSpPr/>
          <p:nvPr/>
        </p:nvSpPr>
        <p:spPr>
          <a:xfrm>
            <a:off x="3628172" y="4558061"/>
            <a:ext cx="247773" cy="230331"/>
          </a:xfrm>
          <a:prstGeom prst="ellipse">
            <a:avLst/>
          </a:prstGeom>
          <a:solidFill>
            <a:schemeClr val="tx1">
              <a:lumMod val="65000"/>
              <a:lumOff val="35000"/>
            </a:schemeClr>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sp>
        <p:nvSpPr>
          <p:cNvPr id="369" name="Shape 369"/>
          <p:cNvSpPr/>
          <p:nvPr/>
        </p:nvSpPr>
        <p:spPr>
          <a:xfrm>
            <a:off x="1569749" y="5357070"/>
            <a:ext cx="247773" cy="230331"/>
          </a:xfrm>
          <a:prstGeom prst="ellipse">
            <a:avLst/>
          </a:prstGeom>
          <a:solidFill>
            <a:schemeClr val="tx1">
              <a:lumMod val="65000"/>
              <a:lumOff val="35000"/>
            </a:schemeClr>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sp>
        <p:nvSpPr>
          <p:cNvPr id="370" name="Shape 370"/>
          <p:cNvSpPr/>
          <p:nvPr/>
        </p:nvSpPr>
        <p:spPr>
          <a:xfrm>
            <a:off x="3275572" y="5357070"/>
            <a:ext cx="247773" cy="230331"/>
          </a:xfrm>
          <a:prstGeom prst="ellipse">
            <a:avLst/>
          </a:prstGeom>
          <a:solidFill>
            <a:schemeClr val="tx1">
              <a:lumMod val="65000"/>
              <a:lumOff val="35000"/>
            </a:schemeClr>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sp>
        <p:nvSpPr>
          <p:cNvPr id="371" name="Shape 371"/>
          <p:cNvSpPr/>
          <p:nvPr/>
        </p:nvSpPr>
        <p:spPr>
          <a:xfrm>
            <a:off x="940786" y="5357070"/>
            <a:ext cx="247773" cy="230331"/>
          </a:xfrm>
          <a:prstGeom prst="ellipse">
            <a:avLst/>
          </a:prstGeom>
          <a:solidFill>
            <a:schemeClr val="tx1">
              <a:lumMod val="65000"/>
              <a:lumOff val="35000"/>
            </a:schemeClr>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sp>
        <p:nvSpPr>
          <p:cNvPr id="372" name="Shape 372"/>
          <p:cNvSpPr/>
          <p:nvPr/>
        </p:nvSpPr>
        <p:spPr>
          <a:xfrm>
            <a:off x="2151063" y="5357070"/>
            <a:ext cx="247773" cy="230331"/>
          </a:xfrm>
          <a:prstGeom prst="ellipse">
            <a:avLst/>
          </a:prstGeom>
          <a:solidFill>
            <a:schemeClr val="tx1">
              <a:lumMod val="65000"/>
              <a:lumOff val="35000"/>
            </a:schemeClr>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sp>
        <p:nvSpPr>
          <p:cNvPr id="373" name="Shape 373"/>
          <p:cNvSpPr/>
          <p:nvPr/>
        </p:nvSpPr>
        <p:spPr>
          <a:xfrm>
            <a:off x="3885475" y="5357070"/>
            <a:ext cx="247773" cy="230331"/>
          </a:xfrm>
          <a:prstGeom prst="ellipse">
            <a:avLst/>
          </a:prstGeom>
          <a:solidFill>
            <a:schemeClr val="tx1">
              <a:lumMod val="65000"/>
              <a:lumOff val="35000"/>
            </a:schemeClr>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grpSp>
        <p:nvGrpSpPr>
          <p:cNvPr id="374" name="Shape 374"/>
          <p:cNvGrpSpPr/>
          <p:nvPr/>
        </p:nvGrpSpPr>
        <p:grpSpPr>
          <a:xfrm>
            <a:off x="5440493" y="1806763"/>
            <a:ext cx="3051130" cy="2685259"/>
            <a:chOff x="144337" y="20805"/>
            <a:chExt cx="3051130" cy="2685259"/>
          </a:xfrm>
        </p:grpSpPr>
        <p:sp>
          <p:nvSpPr>
            <p:cNvPr id="375" name="Shape 375"/>
            <p:cNvSpPr/>
            <p:nvPr/>
          </p:nvSpPr>
          <p:spPr>
            <a:xfrm>
              <a:off x="2175680" y="493435"/>
              <a:ext cx="1019787" cy="591710"/>
            </a:xfrm>
            <a:prstGeom prst="rect">
              <a:avLst/>
            </a:prstGeom>
            <a:noFill/>
            <a:ln>
              <a:noFill/>
            </a:ln>
          </p:spPr>
          <p:txBody>
            <a:bodyPr lIns="34275" tIns="34275" rIns="34275" bIns="34275" anchor="ctr" anchorCtr="0">
              <a:noAutofit/>
            </a:bodyPr>
            <a:lstStyle/>
            <a:p>
              <a:pPr marL="0" marR="0" lvl="0" indent="0" algn="ctr" rtl="0">
                <a:lnSpc>
                  <a:spcPct val="90000"/>
                </a:lnSpc>
                <a:spcBef>
                  <a:spcPts val="0"/>
                </a:spcBef>
                <a:spcAft>
                  <a:spcPts val="945"/>
                </a:spcAft>
                <a:buSzPct val="25000"/>
                <a:buNone/>
              </a:pPr>
              <a:r>
                <a:rPr lang="en-US" sz="2700" b="0" i="0" u="none" strike="noStrike" cap="none" baseline="0">
                  <a:solidFill>
                    <a:schemeClr val="dk1"/>
                  </a:solidFill>
                  <a:latin typeface="Arial"/>
                  <a:ea typeface="Arial"/>
                  <a:cs typeface="Arial"/>
                  <a:sym typeface="Arial"/>
                </a:rPr>
                <a:t>Think</a:t>
              </a:r>
            </a:p>
          </p:txBody>
        </p:sp>
        <p:sp>
          <p:nvSpPr>
            <p:cNvPr id="376" name="Shape 376"/>
            <p:cNvSpPr/>
            <p:nvPr/>
          </p:nvSpPr>
          <p:spPr>
            <a:xfrm>
              <a:off x="586614" y="20805"/>
              <a:ext cx="2412540" cy="2412540"/>
            </a:xfrm>
            <a:custGeom>
              <a:avLst/>
              <a:gdLst/>
              <a:ahLst/>
              <a:cxnLst/>
              <a:rect l="0" t="0" r="0" b="0"/>
              <a:pathLst>
                <a:path w="120000" h="120000" extrusionOk="0">
                  <a:moveTo>
                    <a:pt x="112855" y="52350"/>
                  </a:moveTo>
                  <a:cubicBezTo>
                    <a:pt x="115408" y="69987"/>
                    <a:pt x="108995" y="87736"/>
                    <a:pt x="95758" y="99668"/>
                  </a:cubicBezTo>
                  <a:lnTo>
                    <a:pt x="99346" y="105124"/>
                  </a:lnTo>
                  <a:lnTo>
                    <a:pt x="86630" y="100488"/>
                  </a:lnTo>
                  <a:lnTo>
                    <a:pt x="86664" y="85842"/>
                  </a:lnTo>
                  <a:lnTo>
                    <a:pt x="90244" y="91286"/>
                  </a:lnTo>
                  <a:lnTo>
                    <a:pt x="90244" y="91286"/>
                  </a:lnTo>
                  <a:cubicBezTo>
                    <a:pt x="100298" y="81566"/>
                    <a:pt x="105069" y="67606"/>
                    <a:pt x="103066" y="53766"/>
                  </a:cubicBezTo>
                  <a:close/>
                </a:path>
              </a:pathLst>
            </a:custGeom>
            <a:solidFill>
              <a:schemeClr val="tx1">
                <a:lumMod val="65000"/>
                <a:lumOff val="35000"/>
              </a:schemeClr>
            </a:solidFill>
            <a:ln>
              <a:noFill/>
            </a:ln>
          </p:spPr>
          <p:txBody>
            <a:bodyPr lIns="91425" tIns="91425" rIns="91425" bIns="91425" anchor="ctr" anchorCtr="0">
              <a:noAutofit/>
            </a:bodyPr>
            <a:lstStyle/>
            <a:p>
              <a:endParaRPr/>
            </a:p>
          </p:txBody>
        </p:sp>
        <p:sp>
          <p:nvSpPr>
            <p:cNvPr id="377" name="Shape 377"/>
            <p:cNvSpPr/>
            <p:nvPr/>
          </p:nvSpPr>
          <p:spPr>
            <a:xfrm>
              <a:off x="1317583" y="1686277"/>
              <a:ext cx="1019787" cy="1019787"/>
            </a:xfrm>
            <a:prstGeom prst="rect">
              <a:avLst/>
            </a:prstGeom>
            <a:noFill/>
            <a:ln>
              <a:noFill/>
            </a:ln>
          </p:spPr>
          <p:txBody>
            <a:bodyPr lIns="34275" tIns="34275" rIns="34275" bIns="34275" anchor="ctr" anchorCtr="0">
              <a:noAutofit/>
            </a:bodyPr>
            <a:lstStyle/>
            <a:p>
              <a:pPr marL="0" marR="0" lvl="0" indent="0" algn="ctr" rtl="0">
                <a:lnSpc>
                  <a:spcPct val="90000"/>
                </a:lnSpc>
                <a:spcBef>
                  <a:spcPts val="0"/>
                </a:spcBef>
                <a:spcAft>
                  <a:spcPts val="945"/>
                </a:spcAft>
                <a:buSzPct val="25000"/>
                <a:buNone/>
              </a:pPr>
              <a:r>
                <a:rPr lang="en-US" sz="2700" b="0" i="0" u="none" strike="noStrike" cap="none" baseline="0">
                  <a:solidFill>
                    <a:schemeClr val="dk1"/>
                  </a:solidFill>
                  <a:latin typeface="Arial"/>
                  <a:ea typeface="Arial"/>
                  <a:cs typeface="Arial"/>
                  <a:sym typeface="Arial"/>
                </a:rPr>
                <a:t>Act</a:t>
              </a:r>
            </a:p>
          </p:txBody>
        </p:sp>
        <p:sp>
          <p:nvSpPr>
            <p:cNvPr id="378" name="Shape 378"/>
            <p:cNvSpPr/>
            <p:nvPr/>
          </p:nvSpPr>
          <p:spPr>
            <a:xfrm>
              <a:off x="657458" y="21897"/>
              <a:ext cx="2412540" cy="2412540"/>
            </a:xfrm>
            <a:custGeom>
              <a:avLst/>
              <a:gdLst/>
              <a:ahLst/>
              <a:cxnLst/>
              <a:rect l="0" t="0" r="0" b="0"/>
              <a:pathLst>
                <a:path w="120000" h="120000" extrusionOk="0">
                  <a:moveTo>
                    <a:pt x="30562" y="104561"/>
                  </a:moveTo>
                  <a:lnTo>
                    <a:pt x="30562" y="104561"/>
                  </a:lnTo>
                  <a:cubicBezTo>
                    <a:pt x="15706" y="94747"/>
                    <a:pt x="6718" y="78175"/>
                    <a:pt x="6594" y="60371"/>
                  </a:cubicBezTo>
                  <a:lnTo>
                    <a:pt x="133" y="59428"/>
                  </a:lnTo>
                  <a:lnTo>
                    <a:pt x="12046" y="53004"/>
                  </a:lnTo>
                  <a:lnTo>
                    <a:pt x="22969" y="62760"/>
                  </a:lnTo>
                  <a:lnTo>
                    <a:pt x="16523" y="61819"/>
                  </a:lnTo>
                  <a:lnTo>
                    <a:pt x="16523" y="61819"/>
                  </a:lnTo>
                  <a:cubicBezTo>
                    <a:pt x="17107" y="75778"/>
                    <a:pt x="24357" y="88607"/>
                    <a:pt x="36014" y="96307"/>
                  </a:cubicBezTo>
                  <a:close/>
                </a:path>
              </a:pathLst>
            </a:custGeom>
            <a:solidFill>
              <a:schemeClr val="tx1">
                <a:lumMod val="65000"/>
                <a:lumOff val="35000"/>
              </a:schemeClr>
            </a:solidFill>
            <a:ln>
              <a:noFill/>
            </a:ln>
          </p:spPr>
          <p:txBody>
            <a:bodyPr lIns="91425" tIns="91425" rIns="91425" bIns="91425" anchor="ctr" anchorCtr="0">
              <a:noAutofit/>
            </a:bodyPr>
            <a:lstStyle/>
            <a:p>
              <a:endParaRPr/>
            </a:p>
          </p:txBody>
        </p:sp>
        <p:sp>
          <p:nvSpPr>
            <p:cNvPr id="379" name="Shape 379"/>
            <p:cNvSpPr/>
            <p:nvPr/>
          </p:nvSpPr>
          <p:spPr>
            <a:xfrm>
              <a:off x="144337" y="334675"/>
              <a:ext cx="1565948" cy="750460"/>
            </a:xfrm>
            <a:prstGeom prst="rect">
              <a:avLst/>
            </a:prstGeom>
            <a:noFill/>
            <a:ln>
              <a:noFill/>
            </a:ln>
          </p:spPr>
          <p:txBody>
            <a:bodyPr lIns="34275" tIns="34275" rIns="34275" bIns="34275" anchor="ctr" anchorCtr="0">
              <a:noAutofit/>
            </a:bodyPr>
            <a:lstStyle/>
            <a:p>
              <a:pPr marL="0" marR="0" lvl="0" indent="0" algn="ctr" rtl="0">
                <a:lnSpc>
                  <a:spcPct val="90000"/>
                </a:lnSpc>
                <a:spcBef>
                  <a:spcPts val="0"/>
                </a:spcBef>
                <a:spcAft>
                  <a:spcPts val="945"/>
                </a:spcAft>
                <a:buSzPct val="25000"/>
                <a:buNone/>
              </a:pPr>
              <a:r>
                <a:rPr lang="en-US" sz="2700" b="0" i="0" u="none" strike="noStrike" cap="none" baseline="0" dirty="0" smtClean="0">
                  <a:solidFill>
                    <a:schemeClr val="dk1"/>
                  </a:solidFill>
                  <a:latin typeface="Arial"/>
                  <a:ea typeface="Arial"/>
                  <a:cs typeface="Arial"/>
                  <a:sym typeface="Arial"/>
                </a:rPr>
                <a:t>Perceive</a:t>
              </a:r>
              <a:endParaRPr lang="en-US" sz="2700" b="0" i="0" u="none" strike="noStrike" cap="none" baseline="0" dirty="0">
                <a:solidFill>
                  <a:schemeClr val="dk1"/>
                </a:solidFill>
                <a:latin typeface="Arial"/>
                <a:ea typeface="Arial"/>
                <a:cs typeface="Arial"/>
                <a:sym typeface="Arial"/>
              </a:endParaRPr>
            </a:p>
          </p:txBody>
        </p:sp>
        <p:sp>
          <p:nvSpPr>
            <p:cNvPr id="380" name="Shape 380"/>
            <p:cNvSpPr/>
            <p:nvPr/>
          </p:nvSpPr>
          <p:spPr>
            <a:xfrm>
              <a:off x="615931" y="43748"/>
              <a:ext cx="2412540" cy="2412540"/>
            </a:xfrm>
            <a:custGeom>
              <a:avLst/>
              <a:gdLst/>
              <a:ahLst/>
              <a:cxnLst/>
              <a:rect l="0" t="0" r="0" b="0"/>
              <a:pathLst>
                <a:path w="120000" h="120000" extrusionOk="0">
                  <a:moveTo>
                    <a:pt x="39552" y="10662"/>
                  </a:moveTo>
                  <a:lnTo>
                    <a:pt x="39552" y="10662"/>
                  </a:lnTo>
                  <a:cubicBezTo>
                    <a:pt x="55355" y="4113"/>
                    <a:pt x="73339" y="5530"/>
                    <a:pt x="87921" y="14473"/>
                  </a:cubicBezTo>
                  <a:lnTo>
                    <a:pt x="92138" y="9487"/>
                  </a:lnTo>
                  <a:lnTo>
                    <a:pt x="91291" y="22996"/>
                  </a:lnTo>
                  <a:lnTo>
                    <a:pt x="77236" y="27109"/>
                  </a:lnTo>
                  <a:lnTo>
                    <a:pt x="81443" y="22135"/>
                  </a:lnTo>
                  <a:lnTo>
                    <a:pt x="81443" y="22135"/>
                  </a:lnTo>
                  <a:cubicBezTo>
                    <a:pt x="69779" y="15529"/>
                    <a:pt x="55722" y="14668"/>
                    <a:pt x="43339" y="19800"/>
                  </a:cubicBezTo>
                  <a:close/>
                </a:path>
              </a:pathLst>
            </a:custGeom>
            <a:solidFill>
              <a:schemeClr val="tx1">
                <a:lumMod val="65000"/>
                <a:lumOff val="35000"/>
              </a:schemeClr>
            </a:solidFill>
            <a:ln>
              <a:noFill/>
            </a:ln>
          </p:spPr>
          <p:txBody>
            <a:bodyPr lIns="91425" tIns="91425" rIns="91425" bIns="91425" anchor="ctr" anchorCtr="0">
              <a:noAutofit/>
            </a:bodyPr>
            <a:lstStyle/>
            <a:p>
              <a:endParaRPr/>
            </a:p>
          </p:txBody>
        </p:sp>
      </p:grpSp>
      <p:sp>
        <p:nvSpPr>
          <p:cNvPr id="2" name="TextBox 1"/>
          <p:cNvSpPr txBox="1"/>
          <p:nvPr/>
        </p:nvSpPr>
        <p:spPr>
          <a:xfrm>
            <a:off x="5261624" y="4377794"/>
            <a:ext cx="3635932" cy="1323439"/>
          </a:xfrm>
          <a:prstGeom prst="rect">
            <a:avLst/>
          </a:prstGeom>
          <a:noFill/>
        </p:spPr>
        <p:txBody>
          <a:bodyPr wrap="none" rtlCol="0">
            <a:spAutoFit/>
          </a:bodyPr>
          <a:lstStyle/>
          <a:p>
            <a:pPr marL="349250" lvl="0" indent="-349250">
              <a:spcBef>
                <a:spcPts val="2000"/>
              </a:spcBef>
              <a:buClr>
                <a:srgbClr val="6DB7D7"/>
              </a:buClr>
              <a:buSzPct val="111111"/>
              <a:buFont typeface="Arial"/>
              <a:buChar char="•"/>
            </a:pPr>
            <a:r>
              <a:rPr lang="en-US" sz="2800" dirty="0">
                <a:solidFill>
                  <a:srgbClr val="595959"/>
                </a:solidFill>
              </a:rPr>
              <a:t>Solution Algorithms</a:t>
            </a:r>
          </a:p>
          <a:p>
            <a:pPr marL="685800" lvl="1" indent="-342900">
              <a:spcBef>
                <a:spcPts val="600"/>
              </a:spcBef>
              <a:buClr>
                <a:srgbClr val="205C77"/>
              </a:buClr>
              <a:buSzPct val="109848"/>
              <a:buFont typeface="Arial"/>
              <a:buChar char="•"/>
            </a:pPr>
            <a:r>
              <a:rPr lang="en-US" dirty="0">
                <a:solidFill>
                  <a:srgbClr val="595959"/>
                </a:solidFill>
              </a:rPr>
              <a:t>Space complexity</a:t>
            </a:r>
          </a:p>
          <a:p>
            <a:pPr marL="685800" lvl="1" indent="-342900">
              <a:spcBef>
                <a:spcPts val="600"/>
              </a:spcBef>
              <a:buClr>
                <a:srgbClr val="205C77"/>
              </a:buClr>
              <a:buSzPct val="109848"/>
              <a:buFont typeface="Arial"/>
              <a:buChar char="•"/>
            </a:pPr>
            <a:r>
              <a:rPr lang="en-US" dirty="0">
                <a:solidFill>
                  <a:srgbClr val="595959"/>
                </a:solidFill>
              </a:rPr>
              <a:t>Time complexity</a:t>
            </a:r>
          </a:p>
          <a:p>
            <a:endParaRPr lang="en-US" dirty="0"/>
          </a:p>
        </p:txBody>
      </p:sp>
    </p:spTree>
    <p:extLst>
      <p:ext uri="{BB962C8B-B14F-4D97-AF65-F5344CB8AC3E}">
        <p14:creationId xmlns:p14="http://schemas.microsoft.com/office/powerpoint/2010/main" val="2569504379"/>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dirty="0" smtClean="0">
                <a:solidFill>
                  <a:schemeClr val="accent1"/>
                </a:solidFill>
                <a:latin typeface="Arial"/>
                <a:ea typeface="Arial"/>
                <a:cs typeface="Arial"/>
                <a:sym typeface="Arial"/>
              </a:rPr>
              <a:t>Temporal</a:t>
            </a:r>
            <a:endParaRPr lang="en-US" sz="4600" b="0" i="0" u="none" strike="noStrike" cap="none" baseline="0" dirty="0">
              <a:solidFill>
                <a:schemeClr val="accent1"/>
              </a:solidFill>
              <a:latin typeface="Arial"/>
              <a:ea typeface="Arial"/>
              <a:cs typeface="Arial"/>
              <a:sym typeface="Arial"/>
            </a:endParaRPr>
          </a:p>
        </p:txBody>
      </p:sp>
      <p:sp>
        <p:nvSpPr>
          <p:cNvPr id="215" name="Shape 215"/>
          <p:cNvSpPr txBox="1">
            <a:spLocks noGrp="1"/>
          </p:cNvSpPr>
          <p:nvPr>
            <p:ph type="body" idx="1"/>
          </p:nvPr>
        </p:nvSpPr>
        <p:spPr>
          <a:xfrm>
            <a:off x="270750" y="1600200"/>
            <a:ext cx="8042276" cy="4614241"/>
          </a:xfrm>
          <a:prstGeom prst="rect">
            <a:avLst/>
          </a:prstGeom>
          <a:noFill/>
          <a:ln>
            <a:noFill/>
          </a:ln>
        </p:spPr>
        <p:txBody>
          <a:bodyPr lIns="91425" tIns="45700" rIns="91425" bIns="45700" anchor="t" anchorCtr="0">
            <a:noAutofit/>
          </a:bodyPr>
          <a:lstStyle/>
          <a:p>
            <a:pPr marL="349250" marR="0" lvl="0" indent="-349250" algn="l" rtl="0">
              <a:spcBef>
                <a:spcPts val="2000"/>
              </a:spcBef>
              <a:buClr>
                <a:srgbClr val="6DB7D7"/>
              </a:buClr>
              <a:buSzPct val="111111"/>
              <a:buFont typeface="Arial"/>
              <a:buChar char="•"/>
            </a:pPr>
            <a:r>
              <a:rPr lang="en-US" sz="2800" b="0" i="0" u="none" strike="noStrike" cap="none" baseline="0" dirty="0" smtClean="0">
                <a:solidFill>
                  <a:srgbClr val="595959"/>
                </a:solidFill>
                <a:latin typeface="Arial"/>
                <a:ea typeface="Arial"/>
                <a:cs typeface="Arial"/>
                <a:sym typeface="Arial"/>
              </a:rPr>
              <a:t>Next State Constraints</a:t>
            </a:r>
            <a:endParaRPr lang="en-US" sz="2800" b="0" i="0" u="none" strike="noStrike" cap="none" baseline="0" dirty="0">
              <a:solidFill>
                <a:srgbClr val="595959"/>
              </a:solidFill>
              <a:latin typeface="Arial"/>
              <a:ea typeface="Arial"/>
              <a:cs typeface="Arial"/>
              <a:sym typeface="Arial"/>
            </a:endParaRPr>
          </a:p>
          <a:p>
            <a:pPr marL="685800" marR="0" lvl="1" indent="-342900" algn="l" rtl="0">
              <a:spcBef>
                <a:spcPts val="600"/>
              </a:spcBef>
              <a:buClr>
                <a:srgbClr val="205C77"/>
              </a:buClr>
              <a:buSzPct val="109848"/>
              <a:buFont typeface="Arial"/>
              <a:buChar char="•"/>
            </a:pPr>
            <a:r>
              <a:rPr lang="en-US" sz="1400" b="0" i="0" u="none" strike="noStrike" cap="none" baseline="0" dirty="0">
                <a:solidFill>
                  <a:srgbClr val="595959"/>
                </a:solidFill>
                <a:latin typeface="Arial"/>
                <a:ea typeface="Arial"/>
                <a:cs typeface="Arial"/>
                <a:sym typeface="Arial"/>
              </a:rPr>
              <a:t>Order: which comes first</a:t>
            </a:r>
          </a:p>
          <a:p>
            <a:pPr marL="685800" marR="0" lvl="1" indent="-342900" algn="l" rtl="0">
              <a:spcBef>
                <a:spcPts val="600"/>
              </a:spcBef>
              <a:buClr>
                <a:srgbClr val="205C77"/>
              </a:buClr>
              <a:buSzPct val="109848"/>
              <a:buFont typeface="Arial"/>
              <a:buChar char="•"/>
            </a:pPr>
            <a:r>
              <a:rPr lang="en-US" sz="1400" b="0" i="0" u="none" strike="noStrike" cap="none" baseline="0" dirty="0">
                <a:solidFill>
                  <a:srgbClr val="595959"/>
                </a:solidFill>
                <a:latin typeface="Arial"/>
                <a:ea typeface="Arial"/>
                <a:cs typeface="Arial"/>
                <a:sym typeface="Arial"/>
              </a:rPr>
              <a:t>Timing: deadlines</a:t>
            </a:r>
          </a:p>
          <a:p>
            <a:pPr marL="349250" marR="0" lvl="0" indent="-349250" algn="l" rtl="0">
              <a:spcBef>
                <a:spcPts val="2000"/>
              </a:spcBef>
              <a:buClr>
                <a:srgbClr val="6DB7D7"/>
              </a:buClr>
              <a:buSzPct val="111111"/>
              <a:buFont typeface="Arial"/>
              <a:buChar char="•"/>
            </a:pPr>
            <a:r>
              <a:rPr lang="en-US" sz="2800" b="0" i="0" u="none" strike="noStrike" cap="none" baseline="0" dirty="0">
                <a:solidFill>
                  <a:srgbClr val="595959"/>
                </a:solidFill>
                <a:latin typeface="Arial"/>
                <a:ea typeface="Arial"/>
                <a:cs typeface="Arial"/>
                <a:sym typeface="Arial"/>
              </a:rPr>
              <a:t>Operational tempo</a:t>
            </a:r>
          </a:p>
          <a:p>
            <a:pPr marL="685800" marR="0" lvl="1" indent="-342900" algn="l" rtl="0">
              <a:spcBef>
                <a:spcPts val="600"/>
              </a:spcBef>
              <a:buClr>
                <a:srgbClr val="205C77"/>
              </a:buClr>
              <a:buSzPct val="109848"/>
              <a:buFont typeface="Arial"/>
              <a:buChar char="•"/>
            </a:pPr>
            <a:r>
              <a:rPr lang="en-US" sz="1400" b="0" i="0" u="none" strike="noStrike" cap="none" baseline="0" dirty="0">
                <a:solidFill>
                  <a:srgbClr val="595959"/>
                </a:solidFill>
                <a:latin typeface="Arial"/>
                <a:ea typeface="Arial"/>
                <a:cs typeface="Arial"/>
                <a:sym typeface="Arial"/>
              </a:rPr>
              <a:t>Manage pacing of tasks</a:t>
            </a:r>
          </a:p>
          <a:p>
            <a:pPr marL="349250" marR="0" lvl="0" indent="-349250" algn="l" rtl="0">
              <a:spcBef>
                <a:spcPts val="2000"/>
              </a:spcBef>
              <a:buClr>
                <a:srgbClr val="6DB7D7"/>
              </a:buClr>
              <a:buSzPct val="111111"/>
              <a:buFont typeface="Arial"/>
              <a:buChar char="•"/>
            </a:pPr>
            <a:r>
              <a:rPr lang="en-US" sz="2800" b="0" i="0" u="none" strike="noStrike" cap="none" baseline="0" dirty="0">
                <a:solidFill>
                  <a:srgbClr val="595959"/>
                </a:solidFill>
                <a:latin typeface="Arial"/>
                <a:ea typeface="Arial"/>
                <a:cs typeface="Arial"/>
                <a:sym typeface="Arial"/>
              </a:rPr>
              <a:t>Fan-out (repetitive tasks)</a:t>
            </a:r>
          </a:p>
          <a:p>
            <a:pPr marL="685800" marR="0" lvl="1" indent="-342900" algn="l" rtl="0">
              <a:spcBef>
                <a:spcPts val="600"/>
              </a:spcBef>
              <a:buClr>
                <a:srgbClr val="205C77"/>
              </a:buClr>
              <a:buSzPct val="109848"/>
              <a:buFont typeface="Arial"/>
              <a:buChar char="•"/>
            </a:pPr>
            <a:r>
              <a:rPr lang="en-US" sz="1400" b="0" i="0" u="none" strike="noStrike" cap="none" baseline="0" dirty="0">
                <a:solidFill>
                  <a:srgbClr val="595959"/>
                </a:solidFill>
                <a:latin typeface="Arial"/>
                <a:ea typeface="Arial"/>
                <a:cs typeface="Arial"/>
                <a:sym typeface="Arial"/>
              </a:rPr>
              <a:t>Task neglect tolerance</a:t>
            </a:r>
          </a:p>
          <a:p>
            <a:pPr marL="685800" marR="0" lvl="1" indent="-342900" algn="l" rtl="0">
              <a:spcBef>
                <a:spcPts val="600"/>
              </a:spcBef>
              <a:buClr>
                <a:srgbClr val="205C77"/>
              </a:buClr>
              <a:buSzPct val="109848"/>
              <a:buFont typeface="Arial"/>
              <a:buChar char="•"/>
            </a:pPr>
            <a:r>
              <a:rPr lang="en-US" sz="1400" b="0" i="0" u="none" strike="noStrike" cap="none" baseline="0" dirty="0">
                <a:solidFill>
                  <a:srgbClr val="595959"/>
                </a:solidFill>
                <a:latin typeface="Arial"/>
                <a:ea typeface="Arial"/>
                <a:cs typeface="Arial"/>
                <a:sym typeface="Arial"/>
              </a:rPr>
              <a:t>Task interaction time</a:t>
            </a:r>
          </a:p>
        </p:txBody>
      </p:sp>
      <p:sp>
        <p:nvSpPr>
          <p:cNvPr id="216" name="Shape 216"/>
          <p:cNvSpPr/>
          <p:nvPr/>
        </p:nvSpPr>
        <p:spPr>
          <a:xfrm>
            <a:off x="4872733" y="1383476"/>
            <a:ext cx="2857687" cy="2994525"/>
          </a:xfrm>
          <a:prstGeom prst="rect">
            <a:avLst/>
          </a:prstGeom>
          <a:blipFill>
            <a:blip r:embed="rId3">
              <a:grayscl/>
            </a:blip>
            <a:stretch>
              <a:fillRect/>
            </a:stretch>
          </a:blipFill>
        </p:spPr>
      </p:sp>
      <p:sp>
        <p:nvSpPr>
          <p:cNvPr id="217" name="Shape 217"/>
          <p:cNvSpPr txBox="1"/>
          <p:nvPr/>
        </p:nvSpPr>
        <p:spPr>
          <a:xfrm>
            <a:off x="7665771" y="2051447"/>
            <a:ext cx="1509923" cy="1200329"/>
          </a:xfrm>
          <a:prstGeom prst="rect">
            <a:avLst/>
          </a:prstGeom>
          <a:noFill/>
          <a:ln>
            <a:noFill/>
          </a:ln>
        </p:spPr>
        <p:txBody>
          <a:bodyPr lIns="91425" tIns="45700" rIns="91425" bIns="45700" anchor="t" anchorCtr="0">
            <a:noAutofit/>
          </a:bodyPr>
          <a:lstStyle/>
          <a:p>
            <a:pPr marL="0" marR="0" lvl="0" indent="0" algn="l" rtl="0">
              <a:buSzPct val="25000"/>
              <a:buNone/>
            </a:pPr>
            <a:r>
              <a:rPr lang="en-US" sz="1800" b="0" i="0" u="none" strike="noStrike" cap="none" baseline="0">
                <a:solidFill>
                  <a:schemeClr val="dk1"/>
                </a:solidFill>
                <a:latin typeface="Arial"/>
                <a:ea typeface="Arial"/>
                <a:cs typeface="Arial"/>
                <a:sym typeface="Arial"/>
              </a:rPr>
              <a:t>Tasks: </a:t>
            </a:r>
          </a:p>
          <a:p>
            <a:pPr marL="0" marR="0" lvl="0" indent="0" algn="l" rtl="0">
              <a:buSzPct val="25000"/>
              <a:buNone/>
            </a:pPr>
            <a:r>
              <a:rPr lang="en-US" sz="1800" b="0" i="0" u="none" strike="noStrike" cap="none" baseline="0">
                <a:solidFill>
                  <a:schemeClr val="dk1"/>
                </a:solidFill>
                <a:latin typeface="Arial"/>
                <a:ea typeface="Arial"/>
                <a:cs typeface="Arial"/>
                <a:sym typeface="Arial"/>
              </a:rPr>
              <a:t>	α,β</a:t>
            </a:r>
          </a:p>
          <a:p>
            <a:pPr marL="0" marR="0" lvl="0" indent="0" algn="l" rtl="0">
              <a:buSzPct val="25000"/>
              <a:buNone/>
            </a:pPr>
            <a:r>
              <a:rPr lang="en-US" sz="1800" b="0" i="0" u="none" strike="noStrike" cap="none" baseline="0">
                <a:solidFill>
                  <a:schemeClr val="dk1"/>
                </a:solidFill>
                <a:latin typeface="Arial"/>
                <a:ea typeface="Arial"/>
                <a:cs typeface="Arial"/>
                <a:sym typeface="Arial"/>
              </a:rPr>
              <a:t>Constraints:</a:t>
            </a:r>
          </a:p>
          <a:p>
            <a:pPr marL="0" marR="0" lvl="0" indent="0" algn="l" rtl="0">
              <a:buSzPct val="25000"/>
              <a:buNone/>
            </a:pPr>
            <a:r>
              <a:rPr lang="en-US" sz="1800" b="0" i="0" u="none" strike="noStrike" cap="none" baseline="0">
                <a:solidFill>
                  <a:schemeClr val="dk1"/>
                </a:solidFill>
                <a:latin typeface="Arial"/>
                <a:ea typeface="Arial"/>
                <a:cs typeface="Arial"/>
                <a:sym typeface="Arial"/>
              </a:rPr>
              <a:t>	α</a:t>
            </a:r>
            <a:r>
              <a:rPr lang="en-US" sz="1800" b="0" i="0" u="none" strike="noStrike" cap="none" baseline="-25000">
                <a:solidFill>
                  <a:schemeClr val="dk1"/>
                </a:solidFill>
                <a:latin typeface="Arial"/>
                <a:ea typeface="Arial"/>
                <a:cs typeface="Arial"/>
                <a:sym typeface="Arial"/>
              </a:rPr>
              <a:t>T</a:t>
            </a:r>
            <a:r>
              <a:rPr lang="en-US" sz="1800" b="0" i="0" u="none" strike="noStrike" cap="none" baseline="0">
                <a:solidFill>
                  <a:schemeClr val="dk1"/>
                </a:solidFill>
                <a:latin typeface="Arial"/>
                <a:ea typeface="Arial"/>
                <a:cs typeface="Arial"/>
                <a:sym typeface="Arial"/>
              </a:rPr>
              <a:t>≤ 7</a:t>
            </a:r>
          </a:p>
        </p:txBody>
      </p:sp>
      <p:cxnSp>
        <p:nvCxnSpPr>
          <p:cNvPr id="218" name="Shape 218"/>
          <p:cNvCxnSpPr/>
          <p:nvPr/>
        </p:nvCxnSpPr>
        <p:spPr>
          <a:xfrm>
            <a:off x="2026577" y="5321686"/>
            <a:ext cx="4572000" cy="0"/>
          </a:xfrm>
          <a:prstGeom prst="straightConnector1">
            <a:avLst/>
          </a:prstGeom>
          <a:noFill/>
          <a:ln w="76200" cap="flat">
            <a:solidFill>
              <a:schemeClr val="tx1">
                <a:lumMod val="65000"/>
                <a:lumOff val="35000"/>
              </a:schemeClr>
            </a:solidFill>
            <a:prstDash val="solid"/>
            <a:round/>
            <a:headEnd type="none" w="med" len="med"/>
            <a:tailEnd type="triangle" w="med" len="med"/>
          </a:ln>
        </p:spPr>
      </p:cxnSp>
      <p:cxnSp>
        <p:nvCxnSpPr>
          <p:cNvPr id="219" name="Shape 219"/>
          <p:cNvCxnSpPr/>
          <p:nvPr/>
        </p:nvCxnSpPr>
        <p:spPr>
          <a:xfrm>
            <a:off x="1827715" y="5808015"/>
            <a:ext cx="1828800" cy="0"/>
          </a:xfrm>
          <a:prstGeom prst="straightConnector1">
            <a:avLst/>
          </a:prstGeom>
          <a:noFill/>
          <a:ln w="76200" cap="flat">
            <a:solidFill>
              <a:schemeClr val="dk1"/>
            </a:solidFill>
            <a:prstDash val="solid"/>
            <a:round/>
            <a:headEnd type="none" w="med" len="med"/>
            <a:tailEnd type="triangle" w="med" len="med"/>
          </a:ln>
        </p:spPr>
      </p:cxnSp>
      <p:cxnSp>
        <p:nvCxnSpPr>
          <p:cNvPr id="220" name="Shape 220"/>
          <p:cNvCxnSpPr/>
          <p:nvPr/>
        </p:nvCxnSpPr>
        <p:spPr>
          <a:xfrm>
            <a:off x="3656514" y="5808015"/>
            <a:ext cx="1828800" cy="0"/>
          </a:xfrm>
          <a:prstGeom prst="straightConnector1">
            <a:avLst/>
          </a:prstGeom>
          <a:noFill/>
          <a:ln w="76200" cap="flat">
            <a:solidFill>
              <a:schemeClr val="dk1"/>
            </a:solidFill>
            <a:prstDash val="solid"/>
            <a:round/>
            <a:headEnd type="none" w="med" len="med"/>
            <a:tailEnd type="triangle" w="med" len="med"/>
          </a:ln>
        </p:spPr>
      </p:cxnSp>
      <p:cxnSp>
        <p:nvCxnSpPr>
          <p:cNvPr id="221" name="Shape 221"/>
          <p:cNvCxnSpPr/>
          <p:nvPr/>
        </p:nvCxnSpPr>
        <p:spPr>
          <a:xfrm>
            <a:off x="5485314" y="5808015"/>
            <a:ext cx="1828800" cy="0"/>
          </a:xfrm>
          <a:prstGeom prst="straightConnector1">
            <a:avLst/>
          </a:prstGeom>
          <a:noFill/>
          <a:ln w="76200" cap="flat">
            <a:solidFill>
              <a:schemeClr val="dk1"/>
            </a:solidFill>
            <a:prstDash val="solid"/>
            <a:round/>
            <a:headEnd type="none" w="med" len="med"/>
            <a:tailEnd type="triangle" w="med" len="med"/>
          </a:ln>
        </p:spPr>
      </p:cxnSp>
      <p:sp>
        <p:nvSpPr>
          <p:cNvPr id="222" name="Shape 222"/>
          <p:cNvSpPr txBox="1"/>
          <p:nvPr/>
        </p:nvSpPr>
        <p:spPr>
          <a:xfrm>
            <a:off x="3976026" y="5397886"/>
            <a:ext cx="488949" cy="366713"/>
          </a:xfrm>
          <a:prstGeom prst="rect">
            <a:avLst/>
          </a:prstGeom>
          <a:noFill/>
          <a:ln>
            <a:noFill/>
          </a:ln>
        </p:spPr>
        <p:txBody>
          <a:bodyPr lIns="91425" tIns="45700" rIns="91425" bIns="45700" anchor="t" anchorCtr="0">
            <a:noAutofit/>
          </a:bodyPr>
          <a:lstStyle/>
          <a:p>
            <a:pPr marL="0" marR="0" lvl="0" indent="0" algn="l" rtl="0">
              <a:buSzPct val="25000"/>
              <a:buNone/>
            </a:pPr>
            <a:r>
              <a:rPr lang="en-US" sz="1800" b="0" i="0" u="none" strike="noStrike" cap="none" baseline="0">
                <a:solidFill>
                  <a:schemeClr val="dk1"/>
                </a:solidFill>
                <a:latin typeface="Helvetica Neue"/>
                <a:ea typeface="Helvetica Neue"/>
                <a:cs typeface="Helvetica Neue"/>
                <a:sym typeface="Helvetica Neue"/>
              </a:rPr>
              <a:t>NT</a:t>
            </a:r>
          </a:p>
        </p:txBody>
      </p:sp>
      <p:sp>
        <p:nvSpPr>
          <p:cNvPr id="223" name="Shape 223"/>
          <p:cNvSpPr txBox="1"/>
          <p:nvPr/>
        </p:nvSpPr>
        <p:spPr>
          <a:xfrm>
            <a:off x="2589715" y="5884215"/>
            <a:ext cx="387350" cy="366713"/>
          </a:xfrm>
          <a:prstGeom prst="rect">
            <a:avLst/>
          </a:prstGeom>
          <a:noFill/>
          <a:ln>
            <a:noFill/>
          </a:ln>
        </p:spPr>
        <p:txBody>
          <a:bodyPr lIns="91425" tIns="45700" rIns="91425" bIns="45700" anchor="t" anchorCtr="0">
            <a:noAutofit/>
          </a:bodyPr>
          <a:lstStyle/>
          <a:p>
            <a:pPr marL="0" marR="0" lvl="0" indent="0" algn="l" rtl="0">
              <a:buSzPct val="25000"/>
              <a:buNone/>
            </a:pPr>
            <a:r>
              <a:rPr lang="en-US" sz="1800" b="0" i="0" u="none" strike="noStrike" cap="none" baseline="0">
                <a:solidFill>
                  <a:schemeClr val="dk1"/>
                </a:solidFill>
                <a:latin typeface="Helvetica Neue"/>
                <a:ea typeface="Helvetica Neue"/>
                <a:cs typeface="Helvetica Neue"/>
                <a:sym typeface="Helvetica Neue"/>
              </a:rPr>
              <a:t>IT</a:t>
            </a:r>
          </a:p>
        </p:txBody>
      </p:sp>
      <p:sp>
        <p:nvSpPr>
          <p:cNvPr id="224" name="Shape 224"/>
          <p:cNvSpPr txBox="1"/>
          <p:nvPr/>
        </p:nvSpPr>
        <p:spPr>
          <a:xfrm>
            <a:off x="4335964" y="5898503"/>
            <a:ext cx="387350" cy="366711"/>
          </a:xfrm>
          <a:prstGeom prst="rect">
            <a:avLst/>
          </a:prstGeom>
          <a:noFill/>
          <a:ln>
            <a:noFill/>
          </a:ln>
        </p:spPr>
        <p:txBody>
          <a:bodyPr lIns="91425" tIns="45700" rIns="91425" bIns="45700" anchor="t" anchorCtr="0">
            <a:noAutofit/>
          </a:bodyPr>
          <a:lstStyle/>
          <a:p>
            <a:pPr marL="0" marR="0" lvl="0" indent="0" algn="l" rtl="0">
              <a:buSzPct val="25000"/>
              <a:buNone/>
            </a:pPr>
            <a:r>
              <a:rPr lang="en-US" sz="1800" b="0" i="0" u="none" strike="noStrike" cap="none" baseline="0">
                <a:solidFill>
                  <a:schemeClr val="dk1"/>
                </a:solidFill>
                <a:latin typeface="Helvetica Neue"/>
                <a:ea typeface="Helvetica Neue"/>
                <a:cs typeface="Helvetica Neue"/>
                <a:sym typeface="Helvetica Neue"/>
              </a:rPr>
              <a:t>IT</a:t>
            </a:r>
          </a:p>
        </p:txBody>
      </p:sp>
      <p:sp>
        <p:nvSpPr>
          <p:cNvPr id="225" name="Shape 225"/>
          <p:cNvSpPr txBox="1"/>
          <p:nvPr/>
        </p:nvSpPr>
        <p:spPr>
          <a:xfrm>
            <a:off x="6164764" y="5898503"/>
            <a:ext cx="387350" cy="366711"/>
          </a:xfrm>
          <a:prstGeom prst="rect">
            <a:avLst/>
          </a:prstGeom>
          <a:noFill/>
          <a:ln>
            <a:noFill/>
          </a:ln>
        </p:spPr>
        <p:txBody>
          <a:bodyPr lIns="91425" tIns="45700" rIns="91425" bIns="45700" anchor="t" anchorCtr="0">
            <a:noAutofit/>
          </a:bodyPr>
          <a:lstStyle/>
          <a:p>
            <a:pPr marL="0" marR="0" lvl="0" indent="0" algn="l" rtl="0">
              <a:buSzPct val="25000"/>
              <a:buNone/>
            </a:pPr>
            <a:r>
              <a:rPr lang="en-US" sz="1800" b="0" i="0" u="none" strike="noStrike" cap="none" baseline="0">
                <a:solidFill>
                  <a:schemeClr val="dk1"/>
                </a:solidFill>
                <a:latin typeface="Helvetica Neue"/>
                <a:ea typeface="Helvetica Neue"/>
                <a:cs typeface="Helvetica Neue"/>
                <a:sym typeface="Helvetica Neue"/>
              </a:rPr>
              <a:t>IT</a:t>
            </a:r>
          </a:p>
        </p:txBody>
      </p:sp>
      <p:grpSp>
        <p:nvGrpSpPr>
          <p:cNvPr id="226" name="Shape 226"/>
          <p:cNvGrpSpPr/>
          <p:nvPr/>
        </p:nvGrpSpPr>
        <p:grpSpPr>
          <a:xfrm>
            <a:off x="5823876" y="5503214"/>
            <a:ext cx="914400" cy="609599"/>
            <a:chOff x="3600" y="2639"/>
            <a:chExt cx="576" cy="383"/>
          </a:xfrm>
        </p:grpSpPr>
        <p:cxnSp>
          <p:nvCxnSpPr>
            <p:cNvPr id="227" name="Shape 227"/>
            <p:cNvCxnSpPr/>
            <p:nvPr/>
          </p:nvCxnSpPr>
          <p:spPr>
            <a:xfrm flipH="1">
              <a:off x="3647" y="2639"/>
              <a:ext cx="528" cy="383"/>
            </a:xfrm>
            <a:prstGeom prst="straightConnector1">
              <a:avLst/>
            </a:prstGeom>
            <a:noFill/>
            <a:ln w="57150" cap="flat">
              <a:solidFill>
                <a:srgbClr val="FF0000"/>
              </a:solidFill>
              <a:prstDash val="solid"/>
              <a:round/>
              <a:headEnd type="none" w="med" len="med"/>
              <a:tailEnd type="none" w="med" len="med"/>
            </a:ln>
          </p:spPr>
        </p:cxnSp>
        <p:cxnSp>
          <p:nvCxnSpPr>
            <p:cNvPr id="228" name="Shape 228"/>
            <p:cNvCxnSpPr/>
            <p:nvPr/>
          </p:nvCxnSpPr>
          <p:spPr>
            <a:xfrm>
              <a:off x="3600" y="2639"/>
              <a:ext cx="576" cy="383"/>
            </a:xfrm>
            <a:prstGeom prst="straightConnector1">
              <a:avLst/>
            </a:prstGeom>
            <a:noFill/>
            <a:ln w="57150" cap="flat">
              <a:solidFill>
                <a:srgbClr val="FF0000"/>
              </a:solidFill>
              <a:prstDash val="solid"/>
              <a:round/>
              <a:headEnd type="none" w="med" len="med"/>
              <a:tailEnd type="none" w="med" len="med"/>
            </a:ln>
          </p:spPr>
        </p:cxnSp>
      </p:grpSp>
    </p:spTree>
    <p:extLst>
      <p:ext uri="{BB962C8B-B14F-4D97-AF65-F5344CB8AC3E}">
        <p14:creationId xmlns:p14="http://schemas.microsoft.com/office/powerpoint/2010/main" val="311678521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1"/>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dirty="0" smtClean="0">
                <a:solidFill>
                  <a:schemeClr val="accent1"/>
                </a:solidFill>
                <a:latin typeface="Arial"/>
                <a:ea typeface="Arial"/>
                <a:cs typeface="Arial"/>
                <a:sym typeface="Arial"/>
              </a:rPr>
              <a:t>Cognitive</a:t>
            </a:r>
            <a:endParaRPr lang="en-US" sz="4600" b="0" i="0" u="none" strike="noStrike" cap="none" baseline="0" dirty="0">
              <a:solidFill>
                <a:schemeClr val="accent1"/>
              </a:solidFill>
              <a:latin typeface="Arial"/>
              <a:ea typeface="Arial"/>
              <a:cs typeface="Arial"/>
              <a:sym typeface="Arial"/>
            </a:endParaRPr>
          </a:p>
        </p:txBody>
      </p:sp>
      <p:sp>
        <p:nvSpPr>
          <p:cNvPr id="259" name="Shape 259"/>
          <p:cNvSpPr/>
          <p:nvPr/>
        </p:nvSpPr>
        <p:spPr>
          <a:xfrm>
            <a:off x="2726397" y="1785456"/>
            <a:ext cx="3676630" cy="1276845"/>
          </a:xfrm>
          <a:prstGeom prst="ellipse">
            <a:avLst/>
          </a:prstGeom>
          <a:solidFill>
            <a:schemeClr val="bg1">
              <a:lumMod val="75000"/>
              <a:alpha val="40000"/>
            </a:schemeClr>
          </a:solidFill>
          <a:ln>
            <a:noFill/>
          </a:ln>
        </p:spPr>
        <p:txBody>
          <a:bodyPr lIns="91425" tIns="91425" rIns="91425" bIns="91425" anchor="ctr" anchorCtr="0">
            <a:noAutofit/>
          </a:bodyPr>
          <a:lstStyle/>
          <a:p>
            <a:endParaRPr/>
          </a:p>
        </p:txBody>
      </p:sp>
      <p:sp>
        <p:nvSpPr>
          <p:cNvPr id="260" name="Shape 260"/>
          <p:cNvSpPr/>
          <p:nvPr/>
        </p:nvSpPr>
        <p:spPr>
          <a:xfrm>
            <a:off x="4214150" y="4912017"/>
            <a:ext cx="712524" cy="456015"/>
          </a:xfrm>
          <a:prstGeom prst="downArrow">
            <a:avLst>
              <a:gd name="adj1" fmla="val 50000"/>
              <a:gd name="adj2" fmla="val 50000"/>
            </a:avLst>
          </a:prstGeom>
          <a:solidFill>
            <a:schemeClr val="tx1">
              <a:lumMod val="65000"/>
              <a:lumOff val="35000"/>
            </a:schemeClr>
          </a:solidFill>
          <a:ln w="12700" cap="flat">
            <a:solidFill>
              <a:schemeClr val="lt1"/>
            </a:solidFill>
            <a:prstDash val="solid"/>
            <a:round/>
            <a:headEnd type="none" w="med" len="med"/>
            <a:tailEnd type="none" w="med" len="med"/>
          </a:ln>
        </p:spPr>
        <p:txBody>
          <a:bodyPr lIns="91425" tIns="91425" rIns="91425" bIns="91425" anchor="ctr" anchorCtr="0">
            <a:noAutofit/>
          </a:bodyPr>
          <a:lstStyle/>
          <a:p>
            <a:endParaRPr/>
          </a:p>
        </p:txBody>
      </p:sp>
      <p:sp>
        <p:nvSpPr>
          <p:cNvPr id="261" name="Shape 261"/>
          <p:cNvSpPr/>
          <p:nvPr/>
        </p:nvSpPr>
        <p:spPr>
          <a:xfrm>
            <a:off x="2860350" y="5276830"/>
            <a:ext cx="3420121" cy="855030"/>
          </a:xfrm>
          <a:prstGeom prst="rect">
            <a:avLst/>
          </a:prstGeom>
          <a:noFill/>
          <a:ln>
            <a:noFill/>
          </a:ln>
        </p:spPr>
        <p:txBody>
          <a:bodyPr lIns="170675" tIns="170675" rIns="170675" bIns="170675" anchor="ctr" anchorCtr="0">
            <a:noAutofit/>
          </a:bodyPr>
          <a:lstStyle/>
          <a:p>
            <a:pPr marL="0" marR="0" lvl="0" indent="0" algn="ctr" rtl="0">
              <a:lnSpc>
                <a:spcPct val="90000"/>
              </a:lnSpc>
              <a:spcBef>
                <a:spcPts val="0"/>
              </a:spcBef>
              <a:spcAft>
                <a:spcPts val="840"/>
              </a:spcAft>
              <a:buSzPct val="25000"/>
              <a:buNone/>
            </a:pPr>
            <a:r>
              <a:rPr lang="en-US" sz="2400" b="0" i="0" u="none" strike="noStrike" cap="none" baseline="0" dirty="0">
                <a:solidFill>
                  <a:schemeClr val="dk1"/>
                </a:solidFill>
                <a:latin typeface="Arial"/>
                <a:ea typeface="Arial"/>
                <a:cs typeface="Arial"/>
                <a:sym typeface="Arial"/>
              </a:rPr>
              <a:t>Sequential</a:t>
            </a:r>
          </a:p>
          <a:p>
            <a:pPr marL="0" marR="0" lvl="0" indent="0" algn="ctr" rtl="0">
              <a:lnSpc>
                <a:spcPct val="90000"/>
              </a:lnSpc>
              <a:spcBef>
                <a:spcPts val="0"/>
              </a:spcBef>
              <a:spcAft>
                <a:spcPts val="840"/>
              </a:spcAft>
              <a:buSzPct val="25000"/>
              <a:buNone/>
            </a:pPr>
            <a:r>
              <a:rPr lang="en-US" sz="2400" b="0" i="0" u="none" strike="noStrike" cap="none" baseline="0" dirty="0">
                <a:solidFill>
                  <a:schemeClr val="dk1"/>
                </a:solidFill>
                <a:latin typeface="Arial"/>
                <a:ea typeface="Arial"/>
                <a:cs typeface="Arial"/>
                <a:sym typeface="Arial"/>
              </a:rPr>
              <a:t>Decision-Making</a:t>
            </a:r>
          </a:p>
        </p:txBody>
      </p:sp>
      <p:sp>
        <p:nvSpPr>
          <p:cNvPr id="262" name="Shape 262"/>
          <p:cNvSpPr/>
          <p:nvPr/>
        </p:nvSpPr>
        <p:spPr>
          <a:xfrm>
            <a:off x="4063094" y="3160915"/>
            <a:ext cx="1282545" cy="1282545"/>
          </a:xfrm>
          <a:prstGeom prst="ellipse">
            <a:avLst/>
          </a:prstGeom>
          <a:solidFill>
            <a:schemeClr val="tx1">
              <a:lumMod val="65000"/>
              <a:lumOff val="35000"/>
            </a:schemeClr>
          </a:solidFill>
          <a:ln>
            <a:noFill/>
          </a:ln>
        </p:spPr>
        <p:txBody>
          <a:bodyPr lIns="21575" tIns="21575" rIns="21575" bIns="21575" anchor="ctr" anchorCtr="0">
            <a:noAutofit/>
          </a:bodyPr>
          <a:lstStyle/>
          <a:p>
            <a:pPr marL="0" marR="0" lvl="0" indent="0" algn="ctr" rtl="0">
              <a:lnSpc>
                <a:spcPct val="90000"/>
              </a:lnSpc>
              <a:spcBef>
                <a:spcPts val="0"/>
              </a:spcBef>
              <a:spcAft>
                <a:spcPts val="595"/>
              </a:spcAft>
              <a:buSzPct val="25000"/>
              <a:buNone/>
            </a:pPr>
            <a:r>
              <a:rPr lang="en-US" sz="1700" b="0" i="0" u="none" strike="noStrike" cap="none" baseline="0">
                <a:solidFill>
                  <a:schemeClr val="dk1"/>
                </a:solidFill>
                <a:latin typeface="Arial"/>
                <a:ea typeface="Arial"/>
                <a:cs typeface="Arial"/>
                <a:sym typeface="Arial"/>
              </a:rPr>
              <a:t>Visual</a:t>
            </a:r>
          </a:p>
        </p:txBody>
      </p:sp>
      <p:sp>
        <p:nvSpPr>
          <p:cNvPr id="263" name="Shape 263"/>
          <p:cNvSpPr/>
          <p:nvPr/>
        </p:nvSpPr>
        <p:spPr>
          <a:xfrm>
            <a:off x="3145361" y="2198720"/>
            <a:ext cx="1282545" cy="1282545"/>
          </a:xfrm>
          <a:prstGeom prst="ellipse">
            <a:avLst/>
          </a:prstGeom>
          <a:solidFill>
            <a:schemeClr val="tx1">
              <a:lumMod val="65000"/>
              <a:lumOff val="35000"/>
            </a:schemeClr>
          </a:solidFill>
          <a:ln>
            <a:noFill/>
          </a:ln>
        </p:spPr>
        <p:txBody>
          <a:bodyPr lIns="21575" tIns="21575" rIns="21575" bIns="21575" anchor="ctr" anchorCtr="0">
            <a:noAutofit/>
          </a:bodyPr>
          <a:lstStyle/>
          <a:p>
            <a:pPr marL="0" marR="0" lvl="0" indent="0" algn="ctr" rtl="0">
              <a:lnSpc>
                <a:spcPct val="90000"/>
              </a:lnSpc>
              <a:spcBef>
                <a:spcPts val="0"/>
              </a:spcBef>
              <a:spcAft>
                <a:spcPts val="595"/>
              </a:spcAft>
              <a:buSzPct val="25000"/>
              <a:buNone/>
            </a:pPr>
            <a:r>
              <a:rPr lang="en-US" sz="1700" b="0" i="0" u="none" strike="noStrike" cap="none" baseline="0" dirty="0">
                <a:solidFill>
                  <a:schemeClr val="dk1"/>
                </a:solidFill>
                <a:latin typeface="Arial"/>
                <a:ea typeface="Arial"/>
                <a:cs typeface="Arial"/>
                <a:sym typeface="Arial"/>
              </a:rPr>
              <a:t>Auditory</a:t>
            </a:r>
          </a:p>
        </p:txBody>
      </p:sp>
      <p:sp>
        <p:nvSpPr>
          <p:cNvPr id="264" name="Shape 264"/>
          <p:cNvSpPr/>
          <p:nvPr/>
        </p:nvSpPr>
        <p:spPr>
          <a:xfrm>
            <a:off x="4456407" y="1888630"/>
            <a:ext cx="1282545" cy="1282545"/>
          </a:xfrm>
          <a:prstGeom prst="ellipse">
            <a:avLst/>
          </a:prstGeom>
          <a:solidFill>
            <a:schemeClr val="tx1">
              <a:lumMod val="65000"/>
              <a:lumOff val="35000"/>
            </a:schemeClr>
          </a:solidFill>
          <a:ln>
            <a:noFill/>
          </a:ln>
        </p:spPr>
        <p:txBody>
          <a:bodyPr lIns="21575" tIns="21575" rIns="21575" bIns="21575" anchor="ctr" anchorCtr="0">
            <a:noAutofit/>
          </a:bodyPr>
          <a:lstStyle/>
          <a:p>
            <a:pPr marL="0" marR="0" lvl="0" indent="0" algn="ctr" rtl="0">
              <a:lnSpc>
                <a:spcPct val="90000"/>
              </a:lnSpc>
              <a:spcBef>
                <a:spcPts val="0"/>
              </a:spcBef>
              <a:spcAft>
                <a:spcPts val="595"/>
              </a:spcAft>
              <a:buSzPct val="25000"/>
              <a:buNone/>
            </a:pPr>
            <a:r>
              <a:rPr lang="en-US" sz="1700" b="0" i="0" u="none" strike="noStrike" cap="none" baseline="0">
                <a:solidFill>
                  <a:schemeClr val="dk1"/>
                </a:solidFill>
                <a:latin typeface="Arial"/>
                <a:ea typeface="Arial"/>
                <a:cs typeface="Arial"/>
                <a:sym typeface="Arial"/>
              </a:rPr>
              <a:t>Haptic</a:t>
            </a:r>
          </a:p>
        </p:txBody>
      </p:sp>
      <p:sp>
        <p:nvSpPr>
          <p:cNvPr id="265" name="Shape 265"/>
          <p:cNvSpPr/>
          <p:nvPr/>
        </p:nvSpPr>
        <p:spPr>
          <a:xfrm>
            <a:off x="2575341" y="1628701"/>
            <a:ext cx="3990142" cy="3192114"/>
          </a:xfrm>
          <a:custGeom>
            <a:avLst/>
            <a:gdLst/>
            <a:ahLst/>
            <a:cxnLst/>
            <a:rect l="0" t="0" r="0" b="0"/>
            <a:pathLst>
              <a:path w="120000" h="120000" extrusionOk="0">
                <a:moveTo>
                  <a:pt x="583" y="34175"/>
                </a:moveTo>
                <a:cubicBezTo>
                  <a:pt x="-2678" y="22567"/>
                  <a:pt x="7879" y="11072"/>
                  <a:pt x="27614" y="4745"/>
                </a:cubicBezTo>
                <a:cubicBezTo>
                  <a:pt x="47350" y="-1581"/>
                  <a:pt x="72649" y="-1581"/>
                  <a:pt x="92385" y="4745"/>
                </a:cubicBezTo>
                <a:cubicBezTo>
                  <a:pt x="112120" y="11072"/>
                  <a:pt x="122678" y="22567"/>
                  <a:pt x="119416" y="34175"/>
                </a:cubicBezTo>
                <a:lnTo>
                  <a:pt x="74854" y="113543"/>
                </a:lnTo>
                <a:cubicBezTo>
                  <a:pt x="73813" y="117246"/>
                  <a:pt x="67477" y="120000"/>
                  <a:pt x="60000" y="120000"/>
                </a:cubicBezTo>
                <a:cubicBezTo>
                  <a:pt x="52522" y="120000"/>
                  <a:pt x="46186" y="117246"/>
                  <a:pt x="45145" y="113543"/>
                </a:cubicBezTo>
                <a:close/>
                <a:moveTo>
                  <a:pt x="4800" y="30000"/>
                </a:moveTo>
                <a:lnTo>
                  <a:pt x="4800" y="30000"/>
                </a:lnTo>
                <a:cubicBezTo>
                  <a:pt x="4800" y="43254"/>
                  <a:pt x="29513" y="53999"/>
                  <a:pt x="60000" y="53999"/>
                </a:cubicBezTo>
                <a:cubicBezTo>
                  <a:pt x="90486" y="53999"/>
                  <a:pt x="115199" y="43254"/>
                  <a:pt x="115199" y="29999"/>
                </a:cubicBezTo>
                <a:cubicBezTo>
                  <a:pt x="115199" y="16745"/>
                  <a:pt x="90486" y="5999"/>
                  <a:pt x="60000" y="5999"/>
                </a:cubicBezTo>
                <a:cubicBezTo>
                  <a:pt x="29513" y="5999"/>
                  <a:pt x="4800" y="16745"/>
                  <a:pt x="4800" y="29999"/>
                </a:cubicBezTo>
                <a:close/>
              </a:path>
            </a:pathLst>
          </a:custGeom>
          <a:solidFill>
            <a:schemeClr val="lt1">
              <a:alpha val="40000"/>
            </a:schemeClr>
          </a:solidFill>
          <a:ln w="12700" cap="flat">
            <a:solidFill>
              <a:schemeClr val="tx1"/>
            </a:solidFill>
            <a:prstDash val="solid"/>
            <a:round/>
            <a:headEnd type="none" w="med" len="med"/>
            <a:tailEnd type="none" w="med" len="med"/>
          </a:ln>
        </p:spPr>
        <p:txBody>
          <a:bodyPr lIns="91425" tIns="91425" rIns="91425" bIns="91425" anchor="ctr" anchorCtr="0">
            <a:noAutofit/>
          </a:bodyPr>
          <a:lstStyle/>
          <a:p>
            <a:endParaRPr/>
          </a:p>
        </p:txBody>
      </p:sp>
      <p:sp>
        <p:nvSpPr>
          <p:cNvPr id="266" name="Shape 266"/>
          <p:cNvSpPr txBox="1"/>
          <p:nvPr/>
        </p:nvSpPr>
        <p:spPr>
          <a:xfrm>
            <a:off x="935846" y="3197150"/>
            <a:ext cx="1338828" cy="830996"/>
          </a:xfrm>
          <a:prstGeom prst="rect">
            <a:avLst/>
          </a:prstGeom>
          <a:noFill/>
          <a:ln>
            <a:noFill/>
          </a:ln>
        </p:spPr>
        <p:txBody>
          <a:bodyPr lIns="91425" tIns="45700" rIns="91425" bIns="45700" anchor="t" anchorCtr="0">
            <a:noAutofit/>
          </a:bodyPr>
          <a:lstStyle/>
          <a:p>
            <a:pPr marL="0" marR="0" lvl="0" indent="0" algn="l" rtl="0">
              <a:buSzPct val="25000"/>
              <a:buNone/>
            </a:pPr>
            <a:r>
              <a:rPr lang="en-US" sz="2400" b="0" i="0" u="none" strike="noStrike" cap="none" baseline="0">
                <a:solidFill>
                  <a:schemeClr val="dk1"/>
                </a:solidFill>
                <a:latin typeface="Arial"/>
                <a:ea typeface="Arial"/>
                <a:cs typeface="Arial"/>
                <a:sym typeface="Arial"/>
              </a:rPr>
              <a:t>Parallel</a:t>
            </a:r>
          </a:p>
          <a:p>
            <a:pPr marL="0" marR="0" lvl="0" indent="0" algn="l" rtl="0">
              <a:buSzPct val="25000"/>
              <a:buNone/>
            </a:pPr>
            <a:r>
              <a:rPr lang="en-US" sz="2400" b="0" i="0" u="none" strike="noStrike" cap="none" baseline="0">
                <a:solidFill>
                  <a:schemeClr val="dk1"/>
                </a:solidFill>
                <a:latin typeface="Arial"/>
                <a:ea typeface="Arial"/>
                <a:cs typeface="Arial"/>
                <a:sym typeface="Arial"/>
              </a:rPr>
              <a:t>Sensing</a:t>
            </a:r>
          </a:p>
        </p:txBody>
      </p:sp>
      <p:sp>
        <p:nvSpPr>
          <p:cNvPr id="267" name="Shape 267"/>
          <p:cNvSpPr/>
          <p:nvPr/>
        </p:nvSpPr>
        <p:spPr>
          <a:xfrm>
            <a:off x="2239347" y="2239119"/>
            <a:ext cx="434499" cy="2450776"/>
          </a:xfrm>
          <a:prstGeom prst="leftBrace">
            <a:avLst>
              <a:gd name="adj1" fmla="val 8333"/>
              <a:gd name="adj2" fmla="val 50000"/>
            </a:avLst>
          </a:prstGeom>
          <a:noFill/>
          <a:ln w="25400" cap="flat">
            <a:solidFill>
              <a:schemeClr val="tx1"/>
            </a:solidFill>
            <a:prstDash val="solid"/>
            <a:round/>
            <a:headEnd type="none" w="med" len="med"/>
            <a:tailEnd type="none" w="med" len="med"/>
          </a:ln>
        </p:spPr>
        <p:txBody>
          <a:bodyPr lIns="91425" tIns="45700" rIns="91425" bIns="45700" anchor="ctr" anchorCtr="0">
            <a:noAutofit/>
          </a:bodyPr>
          <a:lstStyle/>
          <a:p>
            <a:endParaRPr/>
          </a:p>
        </p:txBody>
      </p:sp>
    </p:spTree>
    <p:extLst>
      <p:ext uri="{BB962C8B-B14F-4D97-AF65-F5344CB8AC3E}">
        <p14:creationId xmlns:p14="http://schemas.microsoft.com/office/powerpoint/2010/main" val="83749197"/>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Causes “Work”</a:t>
            </a:r>
          </a:p>
        </p:txBody>
      </p:sp>
      <p:grpSp>
        <p:nvGrpSpPr>
          <p:cNvPr id="3" name="Group 2"/>
          <p:cNvGrpSpPr/>
          <p:nvPr/>
        </p:nvGrpSpPr>
        <p:grpSpPr>
          <a:xfrm>
            <a:off x="761996" y="1752600"/>
            <a:ext cx="7618903" cy="4800599"/>
            <a:chOff x="761996" y="1752600"/>
            <a:chExt cx="7618903" cy="4800599"/>
          </a:xfrm>
        </p:grpSpPr>
        <p:sp>
          <p:nvSpPr>
            <p:cNvPr id="4" name="Freeform 3"/>
            <p:cNvSpPr/>
            <p:nvPr/>
          </p:nvSpPr>
          <p:spPr>
            <a:xfrm>
              <a:off x="4638394" y="5017007"/>
              <a:ext cx="3742505" cy="1536192"/>
            </a:xfrm>
            <a:custGeom>
              <a:avLst/>
              <a:gdLst>
                <a:gd name="connsiteX0" fmla="*/ 0 w 3742505"/>
                <a:gd name="connsiteY0" fmla="*/ 153619 h 1536192"/>
                <a:gd name="connsiteX1" fmla="*/ 153619 w 3742505"/>
                <a:gd name="connsiteY1" fmla="*/ 0 h 1536192"/>
                <a:gd name="connsiteX2" fmla="*/ 3588886 w 3742505"/>
                <a:gd name="connsiteY2" fmla="*/ 0 h 1536192"/>
                <a:gd name="connsiteX3" fmla="*/ 3742505 w 3742505"/>
                <a:gd name="connsiteY3" fmla="*/ 153619 h 1536192"/>
                <a:gd name="connsiteX4" fmla="*/ 3742505 w 3742505"/>
                <a:gd name="connsiteY4" fmla="*/ 1382573 h 1536192"/>
                <a:gd name="connsiteX5" fmla="*/ 3588886 w 3742505"/>
                <a:gd name="connsiteY5" fmla="*/ 1536192 h 1536192"/>
                <a:gd name="connsiteX6" fmla="*/ 153619 w 3742505"/>
                <a:gd name="connsiteY6" fmla="*/ 1536192 h 1536192"/>
                <a:gd name="connsiteX7" fmla="*/ 0 w 3742505"/>
                <a:gd name="connsiteY7" fmla="*/ 1382573 h 1536192"/>
                <a:gd name="connsiteX8" fmla="*/ 0 w 3742505"/>
                <a:gd name="connsiteY8" fmla="*/ 153619 h 153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505" h="1536192">
                  <a:moveTo>
                    <a:pt x="0" y="153619"/>
                  </a:moveTo>
                  <a:cubicBezTo>
                    <a:pt x="0" y="68778"/>
                    <a:pt x="68778" y="0"/>
                    <a:pt x="153619" y="0"/>
                  </a:cubicBezTo>
                  <a:lnTo>
                    <a:pt x="3588886" y="0"/>
                  </a:lnTo>
                  <a:cubicBezTo>
                    <a:pt x="3673727" y="0"/>
                    <a:pt x="3742505" y="68778"/>
                    <a:pt x="3742505" y="153619"/>
                  </a:cubicBezTo>
                  <a:lnTo>
                    <a:pt x="3742505" y="1382573"/>
                  </a:lnTo>
                  <a:cubicBezTo>
                    <a:pt x="3742505" y="1467414"/>
                    <a:pt x="3673727" y="1536192"/>
                    <a:pt x="3588886" y="1536192"/>
                  </a:cubicBezTo>
                  <a:lnTo>
                    <a:pt x="153619" y="1536192"/>
                  </a:lnTo>
                  <a:cubicBezTo>
                    <a:pt x="68778" y="1536192"/>
                    <a:pt x="0" y="1467414"/>
                    <a:pt x="0" y="1382573"/>
                  </a:cubicBezTo>
                  <a:lnTo>
                    <a:pt x="0" y="153619"/>
                  </a:lnTo>
                  <a:close/>
                </a:path>
              </a:pathLst>
            </a:custGeom>
            <a:ln>
              <a:solidFill>
                <a:schemeClr val="tx1"/>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09837" tIns="471134" rIns="87084" bIns="87084" numCol="1" spcCol="1270" anchor="t" anchorCtr="0">
              <a:noAutofit/>
            </a:bodyPr>
            <a:lstStyle/>
            <a:p>
              <a:pPr marL="114300" lvl="1" indent="-114300" algn="r" defTabSz="622300">
                <a:lnSpc>
                  <a:spcPct val="90000"/>
                </a:lnSpc>
                <a:spcBef>
                  <a:spcPct val="0"/>
                </a:spcBef>
                <a:spcAft>
                  <a:spcPct val="15000"/>
                </a:spcAft>
                <a:buChar char="••"/>
              </a:pPr>
              <a:endParaRPr lang="en-US" sz="1400" kern="1200" dirty="0"/>
            </a:p>
          </p:txBody>
        </p:sp>
        <p:sp>
          <p:nvSpPr>
            <p:cNvPr id="5" name="Freeform 4"/>
            <p:cNvSpPr/>
            <p:nvPr/>
          </p:nvSpPr>
          <p:spPr>
            <a:xfrm>
              <a:off x="761996" y="5017007"/>
              <a:ext cx="3742505" cy="1536192"/>
            </a:xfrm>
            <a:custGeom>
              <a:avLst/>
              <a:gdLst>
                <a:gd name="connsiteX0" fmla="*/ 0 w 3742505"/>
                <a:gd name="connsiteY0" fmla="*/ 153619 h 1536192"/>
                <a:gd name="connsiteX1" fmla="*/ 153619 w 3742505"/>
                <a:gd name="connsiteY1" fmla="*/ 0 h 1536192"/>
                <a:gd name="connsiteX2" fmla="*/ 3588886 w 3742505"/>
                <a:gd name="connsiteY2" fmla="*/ 0 h 1536192"/>
                <a:gd name="connsiteX3" fmla="*/ 3742505 w 3742505"/>
                <a:gd name="connsiteY3" fmla="*/ 153619 h 1536192"/>
                <a:gd name="connsiteX4" fmla="*/ 3742505 w 3742505"/>
                <a:gd name="connsiteY4" fmla="*/ 1382573 h 1536192"/>
                <a:gd name="connsiteX5" fmla="*/ 3588886 w 3742505"/>
                <a:gd name="connsiteY5" fmla="*/ 1536192 h 1536192"/>
                <a:gd name="connsiteX6" fmla="*/ 153619 w 3742505"/>
                <a:gd name="connsiteY6" fmla="*/ 1536192 h 1536192"/>
                <a:gd name="connsiteX7" fmla="*/ 0 w 3742505"/>
                <a:gd name="connsiteY7" fmla="*/ 1382573 h 1536192"/>
                <a:gd name="connsiteX8" fmla="*/ 0 w 3742505"/>
                <a:gd name="connsiteY8" fmla="*/ 153619 h 153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505" h="1536192">
                  <a:moveTo>
                    <a:pt x="0" y="153619"/>
                  </a:moveTo>
                  <a:cubicBezTo>
                    <a:pt x="0" y="68778"/>
                    <a:pt x="68778" y="0"/>
                    <a:pt x="153619" y="0"/>
                  </a:cubicBezTo>
                  <a:lnTo>
                    <a:pt x="3588886" y="0"/>
                  </a:lnTo>
                  <a:cubicBezTo>
                    <a:pt x="3673727" y="0"/>
                    <a:pt x="3742505" y="68778"/>
                    <a:pt x="3742505" y="153619"/>
                  </a:cubicBezTo>
                  <a:lnTo>
                    <a:pt x="3742505" y="1382573"/>
                  </a:lnTo>
                  <a:cubicBezTo>
                    <a:pt x="3742505" y="1467414"/>
                    <a:pt x="3673727" y="1536192"/>
                    <a:pt x="3588886" y="1536192"/>
                  </a:cubicBezTo>
                  <a:lnTo>
                    <a:pt x="153619" y="1536192"/>
                  </a:lnTo>
                  <a:cubicBezTo>
                    <a:pt x="68778" y="1536192"/>
                    <a:pt x="0" y="1467414"/>
                    <a:pt x="0" y="1382573"/>
                  </a:cubicBezTo>
                  <a:lnTo>
                    <a:pt x="0" y="153619"/>
                  </a:lnTo>
                  <a:close/>
                </a:path>
              </a:pathLst>
            </a:custGeom>
            <a:ln>
              <a:solidFill>
                <a:schemeClr val="tx1"/>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7085" tIns="471134" rIns="1209836" bIns="87084"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p:txBody>
        </p:sp>
        <p:sp>
          <p:nvSpPr>
            <p:cNvPr id="6" name="Freeform 5"/>
            <p:cNvSpPr/>
            <p:nvPr/>
          </p:nvSpPr>
          <p:spPr>
            <a:xfrm>
              <a:off x="4638394" y="1752600"/>
              <a:ext cx="3742505" cy="1536192"/>
            </a:xfrm>
            <a:custGeom>
              <a:avLst/>
              <a:gdLst>
                <a:gd name="connsiteX0" fmla="*/ 0 w 3742505"/>
                <a:gd name="connsiteY0" fmla="*/ 153619 h 1536192"/>
                <a:gd name="connsiteX1" fmla="*/ 153619 w 3742505"/>
                <a:gd name="connsiteY1" fmla="*/ 0 h 1536192"/>
                <a:gd name="connsiteX2" fmla="*/ 3588886 w 3742505"/>
                <a:gd name="connsiteY2" fmla="*/ 0 h 1536192"/>
                <a:gd name="connsiteX3" fmla="*/ 3742505 w 3742505"/>
                <a:gd name="connsiteY3" fmla="*/ 153619 h 1536192"/>
                <a:gd name="connsiteX4" fmla="*/ 3742505 w 3742505"/>
                <a:gd name="connsiteY4" fmla="*/ 1382573 h 1536192"/>
                <a:gd name="connsiteX5" fmla="*/ 3588886 w 3742505"/>
                <a:gd name="connsiteY5" fmla="*/ 1536192 h 1536192"/>
                <a:gd name="connsiteX6" fmla="*/ 153619 w 3742505"/>
                <a:gd name="connsiteY6" fmla="*/ 1536192 h 1536192"/>
                <a:gd name="connsiteX7" fmla="*/ 0 w 3742505"/>
                <a:gd name="connsiteY7" fmla="*/ 1382573 h 1536192"/>
                <a:gd name="connsiteX8" fmla="*/ 0 w 3742505"/>
                <a:gd name="connsiteY8" fmla="*/ 153619 h 153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505" h="1536192">
                  <a:moveTo>
                    <a:pt x="0" y="153619"/>
                  </a:moveTo>
                  <a:cubicBezTo>
                    <a:pt x="0" y="68778"/>
                    <a:pt x="68778" y="0"/>
                    <a:pt x="153619" y="0"/>
                  </a:cubicBezTo>
                  <a:lnTo>
                    <a:pt x="3588886" y="0"/>
                  </a:lnTo>
                  <a:cubicBezTo>
                    <a:pt x="3673727" y="0"/>
                    <a:pt x="3742505" y="68778"/>
                    <a:pt x="3742505" y="153619"/>
                  </a:cubicBezTo>
                  <a:lnTo>
                    <a:pt x="3742505" y="1382573"/>
                  </a:lnTo>
                  <a:cubicBezTo>
                    <a:pt x="3742505" y="1467414"/>
                    <a:pt x="3673727" y="1536192"/>
                    <a:pt x="3588886" y="1536192"/>
                  </a:cubicBezTo>
                  <a:lnTo>
                    <a:pt x="153619" y="1536192"/>
                  </a:lnTo>
                  <a:cubicBezTo>
                    <a:pt x="68778" y="1536192"/>
                    <a:pt x="0" y="1467414"/>
                    <a:pt x="0" y="1382573"/>
                  </a:cubicBezTo>
                  <a:lnTo>
                    <a:pt x="0" y="153619"/>
                  </a:lnTo>
                  <a:close/>
                </a:path>
              </a:pathLst>
            </a:custGeom>
            <a:ln>
              <a:solidFill>
                <a:schemeClr val="tx1"/>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09837" tIns="87085" rIns="87084" bIns="471133" numCol="1" spcCol="1270" anchor="t" anchorCtr="0">
              <a:noAutofit/>
            </a:bodyPr>
            <a:lstStyle/>
            <a:p>
              <a:pPr marL="114300" lvl="1" indent="-114300" algn="r" defTabSz="622300">
                <a:lnSpc>
                  <a:spcPct val="90000"/>
                </a:lnSpc>
                <a:spcBef>
                  <a:spcPct val="0"/>
                </a:spcBef>
                <a:spcAft>
                  <a:spcPct val="15000"/>
                </a:spcAft>
                <a:buChar char="••"/>
              </a:pPr>
              <a:endParaRPr lang="en-US" sz="1400" kern="1200" dirty="0"/>
            </a:p>
          </p:txBody>
        </p:sp>
        <p:sp>
          <p:nvSpPr>
            <p:cNvPr id="12" name="Freeform 11"/>
            <p:cNvSpPr/>
            <p:nvPr/>
          </p:nvSpPr>
          <p:spPr>
            <a:xfrm>
              <a:off x="763099" y="1752600"/>
              <a:ext cx="3754529" cy="1536192"/>
            </a:xfrm>
            <a:custGeom>
              <a:avLst/>
              <a:gdLst>
                <a:gd name="connsiteX0" fmla="*/ 0 w 3754529"/>
                <a:gd name="connsiteY0" fmla="*/ 153619 h 1536192"/>
                <a:gd name="connsiteX1" fmla="*/ 153619 w 3754529"/>
                <a:gd name="connsiteY1" fmla="*/ 0 h 1536192"/>
                <a:gd name="connsiteX2" fmla="*/ 3600910 w 3754529"/>
                <a:gd name="connsiteY2" fmla="*/ 0 h 1536192"/>
                <a:gd name="connsiteX3" fmla="*/ 3754529 w 3754529"/>
                <a:gd name="connsiteY3" fmla="*/ 153619 h 1536192"/>
                <a:gd name="connsiteX4" fmla="*/ 3754529 w 3754529"/>
                <a:gd name="connsiteY4" fmla="*/ 1382573 h 1536192"/>
                <a:gd name="connsiteX5" fmla="*/ 3600910 w 3754529"/>
                <a:gd name="connsiteY5" fmla="*/ 1536192 h 1536192"/>
                <a:gd name="connsiteX6" fmla="*/ 153619 w 3754529"/>
                <a:gd name="connsiteY6" fmla="*/ 1536192 h 1536192"/>
                <a:gd name="connsiteX7" fmla="*/ 0 w 3754529"/>
                <a:gd name="connsiteY7" fmla="*/ 1382573 h 1536192"/>
                <a:gd name="connsiteX8" fmla="*/ 0 w 3754529"/>
                <a:gd name="connsiteY8" fmla="*/ 153619 h 153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529" h="1536192">
                  <a:moveTo>
                    <a:pt x="0" y="153619"/>
                  </a:moveTo>
                  <a:cubicBezTo>
                    <a:pt x="0" y="68778"/>
                    <a:pt x="68778" y="0"/>
                    <a:pt x="153619" y="0"/>
                  </a:cubicBezTo>
                  <a:lnTo>
                    <a:pt x="3600910" y="0"/>
                  </a:lnTo>
                  <a:cubicBezTo>
                    <a:pt x="3685751" y="0"/>
                    <a:pt x="3754529" y="68778"/>
                    <a:pt x="3754529" y="153619"/>
                  </a:cubicBezTo>
                  <a:lnTo>
                    <a:pt x="3754529" y="1382573"/>
                  </a:lnTo>
                  <a:cubicBezTo>
                    <a:pt x="3754529" y="1467414"/>
                    <a:pt x="3685751" y="1536192"/>
                    <a:pt x="3600910" y="1536192"/>
                  </a:cubicBezTo>
                  <a:lnTo>
                    <a:pt x="153619" y="1536192"/>
                  </a:lnTo>
                  <a:cubicBezTo>
                    <a:pt x="68778" y="1536192"/>
                    <a:pt x="0" y="1467414"/>
                    <a:pt x="0" y="1382573"/>
                  </a:cubicBezTo>
                  <a:lnTo>
                    <a:pt x="0" y="153619"/>
                  </a:lnTo>
                  <a:close/>
                </a:path>
              </a:pathLst>
            </a:custGeom>
            <a:ln>
              <a:solidFill>
                <a:schemeClr val="tx1"/>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7085" tIns="87085" rIns="1213444" bIns="471133"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p:txBody>
        </p:sp>
        <p:sp>
          <p:nvSpPr>
            <p:cNvPr id="17" name="Freeform 16"/>
            <p:cNvSpPr/>
            <p:nvPr/>
          </p:nvSpPr>
          <p:spPr>
            <a:xfrm>
              <a:off x="2445334" y="2026234"/>
              <a:ext cx="2078659" cy="2078659"/>
            </a:xfrm>
            <a:custGeom>
              <a:avLst/>
              <a:gdLst>
                <a:gd name="connsiteX0" fmla="*/ 0 w 2078659"/>
                <a:gd name="connsiteY0" fmla="*/ 2078659 h 2078659"/>
                <a:gd name="connsiteX1" fmla="*/ 2078659 w 2078659"/>
                <a:gd name="connsiteY1" fmla="*/ 0 h 2078659"/>
                <a:gd name="connsiteX2" fmla="*/ 2078659 w 2078659"/>
                <a:gd name="connsiteY2" fmla="*/ 2078659 h 2078659"/>
                <a:gd name="connsiteX3" fmla="*/ 0 w 2078659"/>
                <a:gd name="connsiteY3" fmla="*/ 2078659 h 2078659"/>
              </a:gdLst>
              <a:ahLst/>
              <a:cxnLst>
                <a:cxn ang="0">
                  <a:pos x="connsiteX0" y="connsiteY0"/>
                </a:cxn>
                <a:cxn ang="0">
                  <a:pos x="connsiteX1" y="connsiteY1"/>
                </a:cxn>
                <a:cxn ang="0">
                  <a:pos x="connsiteX2" y="connsiteY2"/>
                </a:cxn>
                <a:cxn ang="0">
                  <a:pos x="connsiteX3" y="connsiteY3"/>
                </a:cxn>
              </a:cxnLst>
              <a:rect l="l" t="t" r="r" b="b"/>
              <a:pathLst>
                <a:path w="2078659" h="2078659">
                  <a:moveTo>
                    <a:pt x="0" y="2078659"/>
                  </a:moveTo>
                  <a:cubicBezTo>
                    <a:pt x="0" y="930647"/>
                    <a:pt x="930647" y="0"/>
                    <a:pt x="2078659" y="0"/>
                  </a:cubicBezTo>
                  <a:lnTo>
                    <a:pt x="2078659" y="2078659"/>
                  </a:lnTo>
                  <a:lnTo>
                    <a:pt x="0" y="2078659"/>
                  </a:lnTo>
                  <a:close/>
                </a:path>
              </a:pathLst>
            </a:custGeom>
            <a:solidFill>
              <a:schemeClr val="tx1">
                <a:lumMod val="65000"/>
                <a:lumOff val="3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08393" tIns="708393" rIns="99568" bIns="99568" numCol="1" spcCol="1270" anchor="ctr" anchorCtr="0">
              <a:noAutofit/>
            </a:bodyPr>
            <a:lstStyle/>
            <a:p>
              <a:pPr lvl="0" algn="ctr" defTabSz="622300">
                <a:lnSpc>
                  <a:spcPct val="90000"/>
                </a:lnSpc>
                <a:spcBef>
                  <a:spcPct val="0"/>
                </a:spcBef>
                <a:spcAft>
                  <a:spcPct val="35000"/>
                </a:spcAft>
              </a:pPr>
              <a:endParaRPr lang="en-US" sz="1400" kern="1200" dirty="0"/>
            </a:p>
          </p:txBody>
        </p:sp>
        <p:sp>
          <p:nvSpPr>
            <p:cNvPr id="18" name="Freeform 17"/>
            <p:cNvSpPr/>
            <p:nvPr/>
          </p:nvSpPr>
          <p:spPr>
            <a:xfrm>
              <a:off x="4620006" y="2026234"/>
              <a:ext cx="2078659" cy="2078659"/>
            </a:xfrm>
            <a:custGeom>
              <a:avLst/>
              <a:gdLst>
                <a:gd name="connsiteX0" fmla="*/ 0 w 2078659"/>
                <a:gd name="connsiteY0" fmla="*/ 2078659 h 2078659"/>
                <a:gd name="connsiteX1" fmla="*/ 2078659 w 2078659"/>
                <a:gd name="connsiteY1" fmla="*/ 0 h 2078659"/>
                <a:gd name="connsiteX2" fmla="*/ 2078659 w 2078659"/>
                <a:gd name="connsiteY2" fmla="*/ 2078659 h 2078659"/>
                <a:gd name="connsiteX3" fmla="*/ 0 w 2078659"/>
                <a:gd name="connsiteY3" fmla="*/ 2078659 h 2078659"/>
              </a:gdLst>
              <a:ahLst/>
              <a:cxnLst>
                <a:cxn ang="0">
                  <a:pos x="connsiteX0" y="connsiteY0"/>
                </a:cxn>
                <a:cxn ang="0">
                  <a:pos x="connsiteX1" y="connsiteY1"/>
                </a:cxn>
                <a:cxn ang="0">
                  <a:pos x="connsiteX2" y="connsiteY2"/>
                </a:cxn>
                <a:cxn ang="0">
                  <a:pos x="connsiteX3" y="connsiteY3"/>
                </a:cxn>
              </a:cxnLst>
              <a:rect l="l" t="t" r="r" b="b"/>
              <a:pathLst>
                <a:path w="2078659" h="2078659">
                  <a:moveTo>
                    <a:pt x="0" y="0"/>
                  </a:moveTo>
                  <a:cubicBezTo>
                    <a:pt x="1148012" y="0"/>
                    <a:pt x="2078659" y="930647"/>
                    <a:pt x="2078659" y="2078659"/>
                  </a:cubicBezTo>
                  <a:lnTo>
                    <a:pt x="0" y="2078659"/>
                  </a:lnTo>
                  <a:lnTo>
                    <a:pt x="0" y="0"/>
                  </a:lnTo>
                  <a:close/>
                </a:path>
              </a:pathLst>
            </a:custGeom>
            <a:solidFill>
              <a:schemeClr val="tx1">
                <a:lumMod val="65000"/>
                <a:lumOff val="3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9568" tIns="708393" rIns="708393" bIns="99568" numCol="1" spcCol="1270" anchor="ctr" anchorCtr="0">
              <a:noAutofit/>
            </a:bodyPr>
            <a:lstStyle/>
            <a:p>
              <a:pPr lvl="0" algn="ctr" defTabSz="622300">
                <a:lnSpc>
                  <a:spcPct val="90000"/>
                </a:lnSpc>
                <a:spcBef>
                  <a:spcPct val="0"/>
                </a:spcBef>
                <a:spcAft>
                  <a:spcPct val="35000"/>
                </a:spcAft>
              </a:pPr>
              <a:endParaRPr lang="en-US" sz="1400" kern="1200" dirty="0"/>
            </a:p>
          </p:txBody>
        </p:sp>
        <p:sp>
          <p:nvSpPr>
            <p:cNvPr id="19" name="Freeform 18"/>
            <p:cNvSpPr/>
            <p:nvPr/>
          </p:nvSpPr>
          <p:spPr>
            <a:xfrm rot="21600000">
              <a:off x="4620006" y="4200904"/>
              <a:ext cx="2078660" cy="2078660"/>
            </a:xfrm>
            <a:custGeom>
              <a:avLst/>
              <a:gdLst>
                <a:gd name="connsiteX0" fmla="*/ 0 w 2078659"/>
                <a:gd name="connsiteY0" fmla="*/ 2078659 h 2078659"/>
                <a:gd name="connsiteX1" fmla="*/ 2078659 w 2078659"/>
                <a:gd name="connsiteY1" fmla="*/ 0 h 2078659"/>
                <a:gd name="connsiteX2" fmla="*/ 2078659 w 2078659"/>
                <a:gd name="connsiteY2" fmla="*/ 2078659 h 2078659"/>
                <a:gd name="connsiteX3" fmla="*/ 0 w 2078659"/>
                <a:gd name="connsiteY3" fmla="*/ 2078659 h 2078659"/>
              </a:gdLst>
              <a:ahLst/>
              <a:cxnLst>
                <a:cxn ang="0">
                  <a:pos x="connsiteX0" y="connsiteY0"/>
                </a:cxn>
                <a:cxn ang="0">
                  <a:pos x="connsiteX1" y="connsiteY1"/>
                </a:cxn>
                <a:cxn ang="0">
                  <a:pos x="connsiteX2" y="connsiteY2"/>
                </a:cxn>
                <a:cxn ang="0">
                  <a:pos x="connsiteX3" y="connsiteY3"/>
                </a:cxn>
              </a:cxnLst>
              <a:rect l="l" t="t" r="r" b="b"/>
              <a:pathLst>
                <a:path w="2078659" h="2078659">
                  <a:moveTo>
                    <a:pt x="2078659" y="0"/>
                  </a:moveTo>
                  <a:cubicBezTo>
                    <a:pt x="2078659" y="1148012"/>
                    <a:pt x="1148012" y="2078659"/>
                    <a:pt x="0" y="2078659"/>
                  </a:cubicBezTo>
                  <a:lnTo>
                    <a:pt x="0" y="0"/>
                  </a:lnTo>
                  <a:lnTo>
                    <a:pt x="2078659" y="0"/>
                  </a:lnTo>
                  <a:close/>
                </a:path>
              </a:pathLst>
            </a:custGeom>
            <a:solidFill>
              <a:schemeClr val="tx1">
                <a:lumMod val="65000"/>
                <a:lumOff val="3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9568" tIns="99569" rIns="708394" bIns="708393" numCol="1" spcCol="1270" anchor="ctr" anchorCtr="0">
              <a:noAutofit/>
            </a:bodyPr>
            <a:lstStyle/>
            <a:p>
              <a:pPr lvl="0" algn="ctr" defTabSz="622300">
                <a:lnSpc>
                  <a:spcPct val="90000"/>
                </a:lnSpc>
                <a:spcBef>
                  <a:spcPct val="0"/>
                </a:spcBef>
                <a:spcAft>
                  <a:spcPct val="35000"/>
                </a:spcAft>
              </a:pPr>
              <a:endParaRPr lang="en-US" sz="1400" kern="1200" dirty="0"/>
            </a:p>
          </p:txBody>
        </p:sp>
        <p:sp>
          <p:nvSpPr>
            <p:cNvPr id="20" name="Freeform 19"/>
            <p:cNvSpPr/>
            <p:nvPr/>
          </p:nvSpPr>
          <p:spPr>
            <a:xfrm rot="21600000">
              <a:off x="2445334" y="4200905"/>
              <a:ext cx="2078660" cy="2078659"/>
            </a:xfrm>
            <a:custGeom>
              <a:avLst/>
              <a:gdLst>
                <a:gd name="connsiteX0" fmla="*/ 0 w 2078659"/>
                <a:gd name="connsiteY0" fmla="*/ 2078659 h 2078659"/>
                <a:gd name="connsiteX1" fmla="*/ 2078659 w 2078659"/>
                <a:gd name="connsiteY1" fmla="*/ 0 h 2078659"/>
                <a:gd name="connsiteX2" fmla="*/ 2078659 w 2078659"/>
                <a:gd name="connsiteY2" fmla="*/ 2078659 h 2078659"/>
                <a:gd name="connsiteX3" fmla="*/ 0 w 2078659"/>
                <a:gd name="connsiteY3" fmla="*/ 2078659 h 2078659"/>
              </a:gdLst>
              <a:ahLst/>
              <a:cxnLst>
                <a:cxn ang="0">
                  <a:pos x="connsiteX0" y="connsiteY0"/>
                </a:cxn>
                <a:cxn ang="0">
                  <a:pos x="connsiteX1" y="connsiteY1"/>
                </a:cxn>
                <a:cxn ang="0">
                  <a:pos x="connsiteX2" y="connsiteY2"/>
                </a:cxn>
                <a:cxn ang="0">
                  <a:pos x="connsiteX3" y="connsiteY3"/>
                </a:cxn>
              </a:cxnLst>
              <a:rect l="l" t="t" r="r" b="b"/>
              <a:pathLst>
                <a:path w="2078659" h="2078659">
                  <a:moveTo>
                    <a:pt x="2078659" y="2078659"/>
                  </a:moveTo>
                  <a:cubicBezTo>
                    <a:pt x="930647" y="2078659"/>
                    <a:pt x="0" y="1148012"/>
                    <a:pt x="0" y="0"/>
                  </a:cubicBezTo>
                  <a:lnTo>
                    <a:pt x="2078659" y="0"/>
                  </a:lnTo>
                  <a:lnTo>
                    <a:pt x="2078659" y="2078659"/>
                  </a:lnTo>
                  <a:close/>
                </a:path>
              </a:pathLst>
            </a:custGeom>
            <a:solidFill>
              <a:schemeClr val="tx1">
                <a:lumMod val="65000"/>
                <a:lumOff val="3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08393" tIns="99568" rIns="99569" bIns="708393" numCol="1" spcCol="1270" anchor="ctr" anchorCtr="0">
              <a:noAutofit/>
            </a:bodyPr>
            <a:lstStyle/>
            <a:p>
              <a:pPr lvl="0" algn="ctr" defTabSz="622300">
                <a:lnSpc>
                  <a:spcPct val="90000"/>
                </a:lnSpc>
                <a:spcBef>
                  <a:spcPct val="0"/>
                </a:spcBef>
                <a:spcAft>
                  <a:spcPct val="35000"/>
                </a:spcAft>
              </a:pPr>
              <a:endParaRPr lang="en-US" sz="1400" kern="1200" dirty="0"/>
            </a:p>
          </p:txBody>
        </p:sp>
      </p:grpSp>
      <p:sp>
        <p:nvSpPr>
          <p:cNvPr id="8" name="Rectangle 7"/>
          <p:cNvSpPr/>
          <p:nvPr/>
        </p:nvSpPr>
        <p:spPr>
          <a:xfrm>
            <a:off x="2628900" y="3215550"/>
            <a:ext cx="1854200" cy="523220"/>
          </a:xfrm>
          <a:prstGeom prst="rect">
            <a:avLst/>
          </a:prstGeom>
          <a:noFill/>
        </p:spPr>
        <p:txBody>
          <a:bodyPr wrap="square" lIns="91440" tIns="45720" rIns="91440" bIns="45720">
            <a:spAutoFit/>
          </a:bodyPr>
          <a:lstStyle/>
          <a:p>
            <a:pPr algn="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Cognitive</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9" name="Rectangle 8"/>
          <p:cNvSpPr/>
          <p:nvPr/>
        </p:nvSpPr>
        <p:spPr>
          <a:xfrm>
            <a:off x="4648200" y="3215550"/>
            <a:ext cx="2628900" cy="523220"/>
          </a:xfrm>
          <a:prstGeom prst="rect">
            <a:avLst/>
          </a:prstGeom>
          <a:noFill/>
        </p:spPr>
        <p:txBody>
          <a:bodyPr wrap="square" lIns="91440" tIns="45720" rIns="91440" bIns="45720">
            <a:spAutoFit/>
          </a:bodyPr>
          <a:lstStyle/>
          <a:p>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Team</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 name="Rectangle 9"/>
          <p:cNvSpPr/>
          <p:nvPr/>
        </p:nvSpPr>
        <p:spPr>
          <a:xfrm>
            <a:off x="2590800" y="4572000"/>
            <a:ext cx="1905000" cy="523220"/>
          </a:xfrm>
          <a:prstGeom prst="rect">
            <a:avLst/>
          </a:prstGeom>
          <a:noFill/>
        </p:spPr>
        <p:txBody>
          <a:bodyPr wrap="square" lIns="91440" tIns="45720" rIns="91440" bIns="45720">
            <a:spAutoFit/>
          </a:bodyPr>
          <a:lstStyle/>
          <a:p>
            <a:pPr algn="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Temporal</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 name="Rectangle 10"/>
          <p:cNvSpPr/>
          <p:nvPr/>
        </p:nvSpPr>
        <p:spPr>
          <a:xfrm>
            <a:off x="4648200" y="4572000"/>
            <a:ext cx="1981200" cy="523220"/>
          </a:xfrm>
          <a:prstGeom prst="rect">
            <a:avLst/>
          </a:prstGeom>
          <a:noFill/>
        </p:spPr>
        <p:txBody>
          <a:bodyPr wrap="square" lIns="91440" tIns="45720" rIns="91440" bIns="45720">
            <a:spAutoFit/>
          </a:bodyPr>
          <a:lstStyle/>
          <a:p>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Algorithmic</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TextBox 12"/>
          <p:cNvSpPr txBox="1"/>
          <p:nvPr/>
        </p:nvSpPr>
        <p:spPr>
          <a:xfrm>
            <a:off x="762000" y="1752600"/>
            <a:ext cx="3733800" cy="738664"/>
          </a:xfrm>
          <a:prstGeom prst="rect">
            <a:avLst/>
          </a:prstGeom>
          <a:noFill/>
        </p:spPr>
        <p:txBody>
          <a:bodyPr wrap="square" rtlCol="0">
            <a:spAutoFit/>
          </a:bodyPr>
          <a:lstStyle/>
          <a:p>
            <a:pPr marL="285750" lvl="0" indent="-285750">
              <a:buFont typeface="Arial" panose="020B0604020202020204" pitchFamily="34" charset="0"/>
              <a:buChar char="•"/>
            </a:pPr>
            <a:r>
              <a:rPr lang="en-US" dirty="0">
                <a:solidFill>
                  <a:srgbClr val="595959"/>
                </a:solidFill>
              </a:rPr>
              <a:t>Channel conflicts</a:t>
            </a:r>
            <a:endParaRPr lang="en-US" dirty="0"/>
          </a:p>
          <a:p>
            <a:pPr marL="285750" lvl="0" indent="-285750">
              <a:buFont typeface="Arial" panose="020B0604020202020204" pitchFamily="34" charset="0"/>
              <a:buChar char="•"/>
            </a:pPr>
            <a:r>
              <a:rPr lang="en-US" dirty="0">
                <a:solidFill>
                  <a:srgbClr val="595959"/>
                </a:solidFill>
              </a:rPr>
              <a:t>Shared memory conflicts</a:t>
            </a:r>
          </a:p>
          <a:p>
            <a:pPr marL="285750" indent="-285750">
              <a:buFont typeface="Arial" panose="020B0604020202020204" pitchFamily="34" charset="0"/>
              <a:buChar char="•"/>
            </a:pPr>
            <a:endParaRPr lang="en-US" dirty="0"/>
          </a:p>
        </p:txBody>
      </p:sp>
      <p:sp>
        <p:nvSpPr>
          <p:cNvPr id="14" name="TextBox 13"/>
          <p:cNvSpPr txBox="1"/>
          <p:nvPr/>
        </p:nvSpPr>
        <p:spPr>
          <a:xfrm>
            <a:off x="5943600" y="1752600"/>
            <a:ext cx="2667000" cy="738664"/>
          </a:xfrm>
          <a:prstGeom prst="rect">
            <a:avLst/>
          </a:prstGeom>
          <a:noFill/>
        </p:spPr>
        <p:txBody>
          <a:bodyPr wrap="square" rtlCol="0">
            <a:spAutoFit/>
          </a:bodyPr>
          <a:lstStyle/>
          <a:p>
            <a:pPr marL="285750" lvl="0" indent="-285750">
              <a:buFont typeface="Arial" panose="020B0604020202020204" pitchFamily="34" charset="0"/>
              <a:buChar char="•"/>
            </a:pPr>
            <a:r>
              <a:rPr lang="en-US" dirty="0">
                <a:solidFill>
                  <a:srgbClr val="595959"/>
                </a:solidFill>
              </a:rPr>
              <a:t>Teaming mental models</a:t>
            </a:r>
            <a:endParaRPr lang="en-US" dirty="0"/>
          </a:p>
          <a:p>
            <a:pPr marL="285750" lvl="0" indent="-285750">
              <a:buFont typeface="Arial" panose="020B0604020202020204" pitchFamily="34" charset="0"/>
              <a:buChar char="•"/>
            </a:pPr>
            <a:r>
              <a:rPr lang="en-US" dirty="0">
                <a:solidFill>
                  <a:srgbClr val="595959"/>
                </a:solidFill>
              </a:rPr>
              <a:t>Communication issues</a:t>
            </a:r>
          </a:p>
          <a:p>
            <a:pPr marL="285750" indent="-285750">
              <a:buFont typeface="Arial" panose="020B0604020202020204" pitchFamily="34" charset="0"/>
              <a:buChar char="•"/>
            </a:pPr>
            <a:endParaRPr lang="en-US" dirty="0"/>
          </a:p>
        </p:txBody>
      </p:sp>
      <p:sp>
        <p:nvSpPr>
          <p:cNvPr id="15" name="TextBox 14"/>
          <p:cNvSpPr txBox="1"/>
          <p:nvPr/>
        </p:nvSpPr>
        <p:spPr>
          <a:xfrm>
            <a:off x="762000" y="5715000"/>
            <a:ext cx="3505200" cy="954107"/>
          </a:xfrm>
          <a:prstGeom prst="rect">
            <a:avLst/>
          </a:prstGeom>
          <a:noFill/>
        </p:spPr>
        <p:txBody>
          <a:bodyPr wrap="square" rtlCol="0">
            <a:spAutoFit/>
          </a:bodyPr>
          <a:lstStyle/>
          <a:p>
            <a:pPr marL="285750" lvl="0" indent="-285750">
              <a:buFont typeface="Arial" panose="020B0604020202020204" pitchFamily="34" charset="0"/>
              <a:buChar char="•"/>
            </a:pPr>
            <a:r>
              <a:rPr lang="en-US" dirty="0" smtClean="0">
                <a:solidFill>
                  <a:srgbClr val="595959"/>
                </a:solidFill>
              </a:rPr>
              <a:t>“</a:t>
            </a:r>
            <a:r>
              <a:rPr lang="en-US" dirty="0">
                <a:solidFill>
                  <a:srgbClr val="595959"/>
                </a:solidFill>
              </a:rPr>
              <a:t>Reload” working memory</a:t>
            </a:r>
            <a:endParaRPr lang="en-US" dirty="0"/>
          </a:p>
          <a:p>
            <a:pPr marL="285750" lvl="0" indent="-285750">
              <a:buFont typeface="Arial" panose="020B0604020202020204" pitchFamily="34" charset="0"/>
              <a:buChar char="•"/>
            </a:pPr>
            <a:r>
              <a:rPr lang="en-US" dirty="0">
                <a:solidFill>
                  <a:srgbClr val="595959"/>
                </a:solidFill>
              </a:rPr>
              <a:t>“Refresh” perceptual channels</a:t>
            </a:r>
          </a:p>
          <a:p>
            <a:pPr marL="285750" lvl="0" indent="-285750">
              <a:buFont typeface="Arial" panose="020B0604020202020204" pitchFamily="34" charset="0"/>
              <a:buChar char="•"/>
            </a:pPr>
            <a:r>
              <a:rPr lang="en-US" dirty="0">
                <a:solidFill>
                  <a:srgbClr val="595959"/>
                </a:solidFill>
              </a:rPr>
              <a:t>Temporal conflicts</a:t>
            </a:r>
          </a:p>
          <a:p>
            <a:pPr marL="285750" indent="-285750">
              <a:buFont typeface="Arial" panose="020B0604020202020204" pitchFamily="34" charset="0"/>
              <a:buChar char="•"/>
            </a:pPr>
            <a:endParaRPr lang="en-US" dirty="0"/>
          </a:p>
        </p:txBody>
      </p:sp>
      <p:sp>
        <p:nvSpPr>
          <p:cNvPr id="16" name="TextBox 15"/>
          <p:cNvSpPr txBox="1"/>
          <p:nvPr/>
        </p:nvSpPr>
        <p:spPr>
          <a:xfrm>
            <a:off x="5943600" y="5714999"/>
            <a:ext cx="2362200" cy="738664"/>
          </a:xfrm>
          <a:prstGeom prst="rect">
            <a:avLst/>
          </a:prstGeom>
          <a:noFill/>
        </p:spPr>
        <p:txBody>
          <a:bodyPr wrap="square" rtlCol="0">
            <a:spAutoFit/>
          </a:bodyPr>
          <a:lstStyle/>
          <a:p>
            <a:pPr marL="285750" lvl="0" indent="-285750">
              <a:buFont typeface="Arial" panose="020B0604020202020204" pitchFamily="34" charset="0"/>
              <a:buChar char="•"/>
            </a:pPr>
            <a:endParaRPr lang="en-US" dirty="0" smtClean="0">
              <a:solidFill>
                <a:srgbClr val="595959"/>
              </a:solidFill>
            </a:endParaRPr>
          </a:p>
          <a:p>
            <a:pPr marL="285750" lvl="0" indent="-285750">
              <a:buFont typeface="Arial" panose="020B0604020202020204" pitchFamily="34" charset="0"/>
              <a:buChar char="•"/>
            </a:pPr>
            <a:r>
              <a:rPr lang="en-US" dirty="0" smtClean="0">
                <a:solidFill>
                  <a:srgbClr val="595959"/>
                </a:solidFill>
              </a:rPr>
              <a:t>Task </a:t>
            </a:r>
            <a:r>
              <a:rPr lang="en-US" dirty="0">
                <a:solidFill>
                  <a:srgbClr val="595959"/>
                </a:solidFill>
              </a:rPr>
              <a:t>complexity</a:t>
            </a:r>
            <a:endParaRPr lang="en-US" dirty="0"/>
          </a:p>
          <a:p>
            <a:pPr marL="285750" lvl="0" indent="-285750">
              <a:buFont typeface="Arial" panose="020B0604020202020204" pitchFamily="34" charset="0"/>
              <a:buChar char="•"/>
            </a:pPr>
            <a:r>
              <a:rPr lang="en-US" dirty="0">
                <a:solidFill>
                  <a:srgbClr val="595959"/>
                </a:solidFill>
              </a:rPr>
              <a:t>Memory </a:t>
            </a:r>
            <a:r>
              <a:rPr lang="en-US" dirty="0" smtClean="0">
                <a:solidFill>
                  <a:srgbClr val="595959"/>
                </a:solidFill>
              </a:rPr>
              <a:t>saturation</a:t>
            </a:r>
            <a:endParaRPr lang="en-US" dirty="0"/>
          </a:p>
        </p:txBody>
      </p:sp>
    </p:spTree>
    <p:extLst>
      <p:ext uri="{BB962C8B-B14F-4D97-AF65-F5344CB8AC3E}">
        <p14:creationId xmlns:p14="http://schemas.microsoft.com/office/powerpoint/2010/main" val="29234626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smtClean="0"/>
              <a:t>Too Many Humans per UAS</a:t>
            </a:r>
            <a:endParaRPr lang="en-US" dirty="0"/>
          </a:p>
        </p:txBody>
      </p:sp>
      <p:grpSp>
        <p:nvGrpSpPr>
          <p:cNvPr id="4" name="Group 3"/>
          <p:cNvGrpSpPr/>
          <p:nvPr/>
        </p:nvGrpSpPr>
        <p:grpSpPr>
          <a:xfrm>
            <a:off x="1447799" y="1045960"/>
            <a:ext cx="6299231" cy="5290851"/>
            <a:chOff x="1134823" y="1046699"/>
            <a:chExt cx="6299231" cy="5290851"/>
          </a:xfrm>
        </p:grpSpPr>
        <p:pic>
          <p:nvPicPr>
            <p:cNvPr id="5" name="Picture 4" descr="UAVOperatorScreen.png"/>
            <p:cNvPicPr>
              <a:picLocks noChangeAspect="1"/>
            </p:cNvPicPr>
            <p:nvPr/>
          </p:nvPicPr>
          <p:blipFill rotWithShape="1">
            <a:blip r:embed="rId3">
              <a:extLst>
                <a:ext uri="{28A0092B-C50C-407E-A947-70E740481C1C}">
                  <a14:useLocalDpi xmlns:a14="http://schemas.microsoft.com/office/drawing/2010/main" val="0"/>
                </a:ext>
              </a:extLst>
            </a:blip>
            <a:srcRect l="29027" t="7580" r="2654" b="7682"/>
            <a:stretch/>
          </p:blipFill>
          <p:spPr>
            <a:xfrm>
              <a:off x="5047970" y="1464856"/>
              <a:ext cx="2386084" cy="1959098"/>
            </a:xfrm>
            <a:prstGeom prst="rect">
              <a:avLst/>
            </a:prstGeom>
            <a:ln>
              <a:solidFill>
                <a:schemeClr val="tx1"/>
              </a:solidFill>
            </a:ln>
          </p:spPr>
        </p:pic>
        <p:pic>
          <p:nvPicPr>
            <p:cNvPr id="6" name="Picture 5" descr="VideoAnalystScreen.png"/>
            <p:cNvPicPr>
              <a:picLocks noChangeAspect="1"/>
            </p:cNvPicPr>
            <p:nvPr/>
          </p:nvPicPr>
          <p:blipFill rotWithShape="1">
            <a:blip r:embed="rId4">
              <a:extLst>
                <a:ext uri="{28A0092B-C50C-407E-A947-70E740481C1C}">
                  <a14:useLocalDpi xmlns:a14="http://schemas.microsoft.com/office/drawing/2010/main" val="0"/>
                </a:ext>
              </a:extLst>
            </a:blip>
            <a:srcRect l="15700" t="7772" r="15349" b="17877"/>
            <a:stretch/>
          </p:blipFill>
          <p:spPr>
            <a:xfrm>
              <a:off x="5047969" y="4160577"/>
              <a:ext cx="2386084" cy="1715308"/>
            </a:xfrm>
            <a:prstGeom prst="rect">
              <a:avLst/>
            </a:prstGeom>
            <a:ln>
              <a:solidFill>
                <a:schemeClr val="tx1"/>
              </a:solidFill>
            </a:ln>
          </p:spPr>
        </p:pic>
        <p:pic>
          <p:nvPicPr>
            <p:cNvPr id="7" name="Picture 6" descr="MissionManager.JPG"/>
            <p:cNvPicPr>
              <a:picLocks noChangeAspect="1"/>
            </p:cNvPicPr>
            <p:nvPr/>
          </p:nvPicPr>
          <p:blipFill rotWithShape="1">
            <a:blip r:embed="rId5">
              <a:extLst>
                <a:ext uri="{28A0092B-C50C-407E-A947-70E740481C1C}">
                  <a14:useLocalDpi xmlns:a14="http://schemas.microsoft.com/office/drawing/2010/main" val="0"/>
                </a:ext>
              </a:extLst>
            </a:blip>
            <a:srcRect l="20502" t="12376" r="17617" b="21786"/>
            <a:stretch/>
          </p:blipFill>
          <p:spPr>
            <a:xfrm>
              <a:off x="1134823" y="1464855"/>
              <a:ext cx="2455132" cy="1959099"/>
            </a:xfrm>
            <a:prstGeom prst="rect">
              <a:avLst/>
            </a:prstGeom>
            <a:ln>
              <a:solidFill>
                <a:schemeClr val="tx1"/>
              </a:solidFill>
            </a:ln>
          </p:spPr>
        </p:pic>
        <p:pic>
          <p:nvPicPr>
            <p:cNvPr id="8" name="Picture 7" descr="GroundSearchers.JPG"/>
            <p:cNvPicPr>
              <a:picLocks noChangeAspect="1"/>
            </p:cNvPicPr>
            <p:nvPr/>
          </p:nvPicPr>
          <p:blipFill rotWithShape="1">
            <a:blip r:embed="rId6">
              <a:extLst>
                <a:ext uri="{28A0092B-C50C-407E-A947-70E740481C1C}">
                  <a14:useLocalDpi xmlns:a14="http://schemas.microsoft.com/office/drawing/2010/main" val="0"/>
                </a:ext>
              </a:extLst>
            </a:blip>
            <a:srcRect l="14091" t="13821" r="12988" b="19318"/>
            <a:stretch/>
          </p:blipFill>
          <p:spPr>
            <a:xfrm>
              <a:off x="1134823" y="4160576"/>
              <a:ext cx="2494399" cy="1715308"/>
            </a:xfrm>
            <a:prstGeom prst="rect">
              <a:avLst/>
            </a:prstGeom>
            <a:ln>
              <a:solidFill>
                <a:schemeClr val="tx1"/>
              </a:solidFill>
            </a:ln>
          </p:spPr>
        </p:pic>
        <p:sp>
          <p:nvSpPr>
            <p:cNvPr id="11" name="TextBox 10"/>
            <p:cNvSpPr txBox="1"/>
            <p:nvPr/>
          </p:nvSpPr>
          <p:spPr>
            <a:xfrm>
              <a:off x="1301647" y="1046699"/>
              <a:ext cx="2161018" cy="461665"/>
            </a:xfrm>
            <a:prstGeom prst="rect">
              <a:avLst/>
            </a:prstGeom>
            <a:noFill/>
          </p:spPr>
          <p:txBody>
            <a:bodyPr wrap="none" rtlCol="0">
              <a:spAutoFit/>
            </a:bodyPr>
            <a:lstStyle/>
            <a:p>
              <a:r>
                <a:rPr lang="en-US" sz="2400" dirty="0" smtClean="0"/>
                <a:t>Problem Holder</a:t>
              </a:r>
              <a:endParaRPr lang="en-US" sz="2400" dirty="0"/>
            </a:p>
          </p:txBody>
        </p:sp>
        <p:sp>
          <p:nvSpPr>
            <p:cNvPr id="12" name="TextBox 11"/>
            <p:cNvSpPr txBox="1"/>
            <p:nvPr/>
          </p:nvSpPr>
          <p:spPr>
            <a:xfrm>
              <a:off x="1428936" y="5875884"/>
              <a:ext cx="1906441" cy="461665"/>
            </a:xfrm>
            <a:prstGeom prst="rect">
              <a:avLst/>
            </a:prstGeom>
            <a:noFill/>
          </p:spPr>
          <p:txBody>
            <a:bodyPr wrap="none" rtlCol="0">
              <a:spAutoFit/>
            </a:bodyPr>
            <a:lstStyle/>
            <a:p>
              <a:r>
                <a:rPr lang="en-US" sz="2400" dirty="0" smtClean="0"/>
                <a:t>Stake Holders</a:t>
              </a:r>
              <a:endParaRPr lang="en-US" sz="2400" dirty="0"/>
            </a:p>
          </p:txBody>
        </p:sp>
        <p:sp>
          <p:nvSpPr>
            <p:cNvPr id="13" name="TextBox 12"/>
            <p:cNvSpPr txBox="1"/>
            <p:nvPr/>
          </p:nvSpPr>
          <p:spPr>
            <a:xfrm>
              <a:off x="5265775" y="1046699"/>
              <a:ext cx="1950474" cy="461665"/>
            </a:xfrm>
            <a:prstGeom prst="rect">
              <a:avLst/>
            </a:prstGeom>
            <a:noFill/>
          </p:spPr>
          <p:txBody>
            <a:bodyPr wrap="none" rtlCol="0">
              <a:spAutoFit/>
            </a:bodyPr>
            <a:lstStyle/>
            <a:p>
              <a:r>
                <a:rPr lang="en-US" sz="2400" dirty="0" smtClean="0"/>
                <a:t>UAV Operator</a:t>
              </a:r>
              <a:endParaRPr lang="en-US" sz="2400" dirty="0"/>
            </a:p>
          </p:txBody>
        </p:sp>
        <p:sp>
          <p:nvSpPr>
            <p:cNvPr id="14" name="TextBox 13"/>
            <p:cNvSpPr txBox="1"/>
            <p:nvPr/>
          </p:nvSpPr>
          <p:spPr>
            <a:xfrm>
              <a:off x="5292374" y="5875885"/>
              <a:ext cx="1897274" cy="461665"/>
            </a:xfrm>
            <a:prstGeom prst="rect">
              <a:avLst/>
            </a:prstGeom>
            <a:noFill/>
          </p:spPr>
          <p:txBody>
            <a:bodyPr wrap="none" rtlCol="0">
              <a:spAutoFit/>
            </a:bodyPr>
            <a:lstStyle/>
            <a:p>
              <a:r>
                <a:rPr lang="en-US" sz="2400" dirty="0" smtClean="0"/>
                <a:t>Video Analyst</a:t>
              </a:r>
              <a:endParaRPr lang="en-US" sz="2400" dirty="0"/>
            </a:p>
          </p:txBody>
        </p:sp>
        <p:sp>
          <p:nvSpPr>
            <p:cNvPr id="2" name="Left-Right Arrow 1"/>
            <p:cNvSpPr/>
            <p:nvPr/>
          </p:nvSpPr>
          <p:spPr>
            <a:xfrm>
              <a:off x="3629222" y="2133600"/>
              <a:ext cx="1381115" cy="310806"/>
            </a:xfrm>
            <a:prstGeom prst="leftRightArrow">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Left-Right Arrow 18"/>
            <p:cNvSpPr/>
            <p:nvPr/>
          </p:nvSpPr>
          <p:spPr>
            <a:xfrm rot="2219301">
              <a:off x="3620511" y="3672954"/>
              <a:ext cx="1567454" cy="365865"/>
            </a:xfrm>
            <a:prstGeom prst="leftRightArrow">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Up-Down Arrow 2"/>
            <p:cNvSpPr/>
            <p:nvPr/>
          </p:nvSpPr>
          <p:spPr>
            <a:xfrm>
              <a:off x="6088611" y="3423955"/>
              <a:ext cx="304800" cy="706974"/>
            </a:xfrm>
            <a:prstGeom prst="upDownArrow">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Up-Down Arrow 19"/>
            <p:cNvSpPr/>
            <p:nvPr/>
          </p:nvSpPr>
          <p:spPr>
            <a:xfrm>
              <a:off x="2229756" y="3476590"/>
              <a:ext cx="304800" cy="706974"/>
            </a:xfrm>
            <a:prstGeom prst="upDownArrow">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117939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a:solidFill>
                  <a:schemeClr val="accent1"/>
                </a:solidFill>
                <a:latin typeface="Arial"/>
                <a:ea typeface="Arial"/>
                <a:cs typeface="Arial"/>
                <a:sym typeface="Arial"/>
              </a:rPr>
              <a:t>Model-Based</a:t>
            </a:r>
            <a:br>
              <a:rPr lang="en-US" sz="4600" b="0" i="0" u="none" strike="noStrike" cap="none" baseline="0">
                <a:solidFill>
                  <a:schemeClr val="accent1"/>
                </a:solidFill>
                <a:latin typeface="Arial"/>
                <a:ea typeface="Arial"/>
                <a:cs typeface="Arial"/>
                <a:sym typeface="Arial"/>
              </a:rPr>
            </a:br>
            <a:r>
              <a:rPr lang="en-US" sz="4600" b="0" i="0" u="none" strike="noStrike" cap="none" baseline="0">
                <a:solidFill>
                  <a:schemeClr val="accent1"/>
                </a:solidFill>
                <a:latin typeface="Arial"/>
                <a:ea typeface="Arial"/>
                <a:cs typeface="Arial"/>
                <a:sym typeface="Arial"/>
              </a:rPr>
              <a:t>Workload Metrics</a:t>
            </a:r>
          </a:p>
        </p:txBody>
      </p:sp>
      <p:sp>
        <p:nvSpPr>
          <p:cNvPr id="441" name="Shape 441"/>
          <p:cNvSpPr txBox="1">
            <a:spLocks noGrp="1"/>
          </p:cNvSpPr>
          <p:nvPr>
            <p:ph type="body" idx="1"/>
          </p:nvPr>
        </p:nvSpPr>
        <p:spPr>
          <a:xfrm>
            <a:off x="460147" y="864967"/>
            <a:ext cx="8042276" cy="4343400"/>
          </a:xfrm>
          <a:prstGeom prst="rect">
            <a:avLst/>
          </a:prstGeom>
          <a:noFill/>
          <a:ln>
            <a:noFill/>
          </a:ln>
        </p:spPr>
        <p:txBody>
          <a:bodyPr lIns="91425" tIns="45700" rIns="91425" bIns="45700" anchor="t" anchorCtr="0">
            <a:noAutofit/>
          </a:bodyPr>
          <a:lstStyle/>
          <a:p>
            <a:pPr marL="349250" marR="0" lvl="0" indent="-247650" algn="l" rtl="0">
              <a:spcBef>
                <a:spcPts val="2000"/>
              </a:spcBef>
              <a:buClr>
                <a:srgbClr val="6DB7D7"/>
              </a:buClr>
              <a:buSzPct val="88888"/>
              <a:buFont typeface="Arial"/>
              <a:buNone/>
            </a:pPr>
            <a:r>
              <a:rPr lang="en-US" sz="1800" b="0" i="0" u="none" strike="noStrike" cap="none" baseline="0">
                <a:solidFill>
                  <a:srgbClr val="595959"/>
                </a:solidFill>
                <a:latin typeface="Arial"/>
                <a:ea typeface="Arial"/>
                <a:cs typeface="Arial"/>
                <a:sym typeface="Arial"/>
              </a:rPr>
              <a:t>
</a:t>
            </a:r>
          </a:p>
        </p:txBody>
      </p:sp>
      <p:sp>
        <p:nvSpPr>
          <p:cNvPr id="442" name="Shape 442"/>
          <p:cNvSpPr/>
          <p:nvPr/>
        </p:nvSpPr>
        <p:spPr>
          <a:xfrm>
            <a:off x="122551" y="957037"/>
            <a:ext cx="8459405" cy="6344554"/>
          </a:xfrm>
          <a:prstGeom prst="rect">
            <a:avLst/>
          </a:prstGeom>
          <a: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a:blipFill>
        </p:spPr>
      </p:sp>
    </p:spTree>
    <p:extLst>
      <p:ext uri="{BB962C8B-B14F-4D97-AF65-F5344CB8AC3E}">
        <p14:creationId xmlns:p14="http://schemas.microsoft.com/office/powerpoint/2010/main" val="755630361"/>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 Classificatio</a:t>
            </a:r>
            <a:r>
              <a:rPr lang="en-US" dirty="0"/>
              <a:t>n</a:t>
            </a:r>
          </a:p>
        </p:txBody>
      </p:sp>
      <p:sp>
        <p:nvSpPr>
          <p:cNvPr id="17" name="Freeform 16"/>
          <p:cNvSpPr/>
          <p:nvPr/>
        </p:nvSpPr>
        <p:spPr>
          <a:xfrm>
            <a:off x="2445334" y="2026234"/>
            <a:ext cx="2078659" cy="2078659"/>
          </a:xfrm>
          <a:custGeom>
            <a:avLst/>
            <a:gdLst>
              <a:gd name="connsiteX0" fmla="*/ 0 w 2078659"/>
              <a:gd name="connsiteY0" fmla="*/ 2078659 h 2078659"/>
              <a:gd name="connsiteX1" fmla="*/ 2078659 w 2078659"/>
              <a:gd name="connsiteY1" fmla="*/ 0 h 2078659"/>
              <a:gd name="connsiteX2" fmla="*/ 2078659 w 2078659"/>
              <a:gd name="connsiteY2" fmla="*/ 2078659 h 2078659"/>
              <a:gd name="connsiteX3" fmla="*/ 0 w 2078659"/>
              <a:gd name="connsiteY3" fmla="*/ 2078659 h 2078659"/>
            </a:gdLst>
            <a:ahLst/>
            <a:cxnLst>
              <a:cxn ang="0">
                <a:pos x="connsiteX0" y="connsiteY0"/>
              </a:cxn>
              <a:cxn ang="0">
                <a:pos x="connsiteX1" y="connsiteY1"/>
              </a:cxn>
              <a:cxn ang="0">
                <a:pos x="connsiteX2" y="connsiteY2"/>
              </a:cxn>
              <a:cxn ang="0">
                <a:pos x="connsiteX3" y="connsiteY3"/>
              </a:cxn>
            </a:cxnLst>
            <a:rect l="l" t="t" r="r" b="b"/>
            <a:pathLst>
              <a:path w="2078659" h="2078659">
                <a:moveTo>
                  <a:pt x="0" y="2078659"/>
                </a:moveTo>
                <a:cubicBezTo>
                  <a:pt x="0" y="930647"/>
                  <a:pt x="930647" y="0"/>
                  <a:pt x="2078659" y="0"/>
                </a:cubicBezTo>
                <a:lnTo>
                  <a:pt x="2078659" y="2078659"/>
                </a:lnTo>
                <a:lnTo>
                  <a:pt x="0" y="2078659"/>
                </a:lnTo>
                <a:close/>
              </a:path>
            </a:pathLst>
          </a:custGeom>
          <a:solidFill>
            <a:schemeClr val="tx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08393" tIns="708393" rIns="99568" bIns="99568" numCol="1" spcCol="1270" anchor="ctr" anchorCtr="0">
            <a:noAutofit/>
          </a:bodyPr>
          <a:lstStyle/>
          <a:p>
            <a:pPr lvl="0" algn="ctr" defTabSz="622300">
              <a:lnSpc>
                <a:spcPct val="90000"/>
              </a:lnSpc>
              <a:spcBef>
                <a:spcPct val="0"/>
              </a:spcBef>
              <a:spcAft>
                <a:spcPct val="35000"/>
              </a:spcAft>
            </a:pPr>
            <a:endParaRPr lang="en-US" sz="1400" kern="1200" dirty="0"/>
          </a:p>
        </p:txBody>
      </p:sp>
      <p:sp>
        <p:nvSpPr>
          <p:cNvPr id="18" name="Freeform 17"/>
          <p:cNvSpPr/>
          <p:nvPr/>
        </p:nvSpPr>
        <p:spPr>
          <a:xfrm>
            <a:off x="4620006" y="2026234"/>
            <a:ext cx="2078659" cy="2078659"/>
          </a:xfrm>
          <a:custGeom>
            <a:avLst/>
            <a:gdLst>
              <a:gd name="connsiteX0" fmla="*/ 0 w 2078659"/>
              <a:gd name="connsiteY0" fmla="*/ 2078659 h 2078659"/>
              <a:gd name="connsiteX1" fmla="*/ 2078659 w 2078659"/>
              <a:gd name="connsiteY1" fmla="*/ 0 h 2078659"/>
              <a:gd name="connsiteX2" fmla="*/ 2078659 w 2078659"/>
              <a:gd name="connsiteY2" fmla="*/ 2078659 h 2078659"/>
              <a:gd name="connsiteX3" fmla="*/ 0 w 2078659"/>
              <a:gd name="connsiteY3" fmla="*/ 2078659 h 2078659"/>
            </a:gdLst>
            <a:ahLst/>
            <a:cxnLst>
              <a:cxn ang="0">
                <a:pos x="connsiteX0" y="connsiteY0"/>
              </a:cxn>
              <a:cxn ang="0">
                <a:pos x="connsiteX1" y="connsiteY1"/>
              </a:cxn>
              <a:cxn ang="0">
                <a:pos x="connsiteX2" y="connsiteY2"/>
              </a:cxn>
              <a:cxn ang="0">
                <a:pos x="connsiteX3" y="connsiteY3"/>
              </a:cxn>
            </a:cxnLst>
            <a:rect l="l" t="t" r="r" b="b"/>
            <a:pathLst>
              <a:path w="2078659" h="2078659">
                <a:moveTo>
                  <a:pt x="0" y="0"/>
                </a:moveTo>
                <a:cubicBezTo>
                  <a:pt x="1148012" y="0"/>
                  <a:pt x="2078659" y="930647"/>
                  <a:pt x="2078659" y="2078659"/>
                </a:cubicBezTo>
                <a:lnTo>
                  <a:pt x="0" y="2078659"/>
                </a:lnTo>
                <a:lnTo>
                  <a:pt x="0" y="0"/>
                </a:lnTo>
                <a:close/>
              </a:path>
            </a:pathLst>
          </a:custGeom>
          <a:solidFill>
            <a:schemeClr val="tx1">
              <a:lumMod val="65000"/>
              <a:lumOff val="3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9568" tIns="708393" rIns="708393" bIns="99568" numCol="1" spcCol="1270" anchor="ctr" anchorCtr="0">
            <a:noAutofit/>
          </a:bodyPr>
          <a:lstStyle/>
          <a:p>
            <a:pPr lvl="0" algn="ctr" defTabSz="622300">
              <a:lnSpc>
                <a:spcPct val="90000"/>
              </a:lnSpc>
              <a:spcBef>
                <a:spcPct val="0"/>
              </a:spcBef>
              <a:spcAft>
                <a:spcPct val="35000"/>
              </a:spcAft>
            </a:pPr>
            <a:endParaRPr lang="en-US" sz="1400" kern="1200" dirty="0"/>
          </a:p>
        </p:txBody>
      </p:sp>
      <p:sp>
        <p:nvSpPr>
          <p:cNvPr id="19" name="Freeform 18"/>
          <p:cNvSpPr/>
          <p:nvPr/>
        </p:nvSpPr>
        <p:spPr>
          <a:xfrm>
            <a:off x="4620006" y="4200904"/>
            <a:ext cx="2078660" cy="2078660"/>
          </a:xfrm>
          <a:custGeom>
            <a:avLst/>
            <a:gdLst>
              <a:gd name="connsiteX0" fmla="*/ 0 w 2078659"/>
              <a:gd name="connsiteY0" fmla="*/ 2078659 h 2078659"/>
              <a:gd name="connsiteX1" fmla="*/ 2078659 w 2078659"/>
              <a:gd name="connsiteY1" fmla="*/ 0 h 2078659"/>
              <a:gd name="connsiteX2" fmla="*/ 2078659 w 2078659"/>
              <a:gd name="connsiteY2" fmla="*/ 2078659 h 2078659"/>
              <a:gd name="connsiteX3" fmla="*/ 0 w 2078659"/>
              <a:gd name="connsiteY3" fmla="*/ 2078659 h 2078659"/>
            </a:gdLst>
            <a:ahLst/>
            <a:cxnLst>
              <a:cxn ang="0">
                <a:pos x="connsiteX0" y="connsiteY0"/>
              </a:cxn>
              <a:cxn ang="0">
                <a:pos x="connsiteX1" y="connsiteY1"/>
              </a:cxn>
              <a:cxn ang="0">
                <a:pos x="connsiteX2" y="connsiteY2"/>
              </a:cxn>
              <a:cxn ang="0">
                <a:pos x="connsiteX3" y="connsiteY3"/>
              </a:cxn>
            </a:cxnLst>
            <a:rect l="l" t="t" r="r" b="b"/>
            <a:pathLst>
              <a:path w="2078659" h="2078659">
                <a:moveTo>
                  <a:pt x="2078659" y="0"/>
                </a:moveTo>
                <a:cubicBezTo>
                  <a:pt x="2078659" y="1148012"/>
                  <a:pt x="1148012" y="2078659"/>
                  <a:pt x="0" y="2078659"/>
                </a:cubicBezTo>
                <a:lnTo>
                  <a:pt x="0" y="0"/>
                </a:lnTo>
                <a:lnTo>
                  <a:pt x="2078659" y="0"/>
                </a:lnTo>
                <a:close/>
              </a:path>
            </a:pathLst>
          </a:custGeom>
          <a:solidFill>
            <a:schemeClr val="tx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9568" tIns="99569" rIns="708394" bIns="708393" numCol="1" spcCol="1270" anchor="ctr" anchorCtr="0">
            <a:noAutofit/>
          </a:bodyPr>
          <a:lstStyle/>
          <a:p>
            <a:pPr lvl="0" algn="ctr" defTabSz="622300">
              <a:lnSpc>
                <a:spcPct val="90000"/>
              </a:lnSpc>
              <a:spcBef>
                <a:spcPct val="0"/>
              </a:spcBef>
              <a:spcAft>
                <a:spcPct val="35000"/>
              </a:spcAft>
            </a:pPr>
            <a:endParaRPr lang="en-US" sz="1400" kern="1200" dirty="0"/>
          </a:p>
        </p:txBody>
      </p:sp>
      <p:sp>
        <p:nvSpPr>
          <p:cNvPr id="20" name="Freeform 19"/>
          <p:cNvSpPr/>
          <p:nvPr/>
        </p:nvSpPr>
        <p:spPr>
          <a:xfrm>
            <a:off x="2445334" y="4200905"/>
            <a:ext cx="2078660" cy="2078659"/>
          </a:xfrm>
          <a:custGeom>
            <a:avLst/>
            <a:gdLst>
              <a:gd name="connsiteX0" fmla="*/ 0 w 2078659"/>
              <a:gd name="connsiteY0" fmla="*/ 2078659 h 2078659"/>
              <a:gd name="connsiteX1" fmla="*/ 2078659 w 2078659"/>
              <a:gd name="connsiteY1" fmla="*/ 0 h 2078659"/>
              <a:gd name="connsiteX2" fmla="*/ 2078659 w 2078659"/>
              <a:gd name="connsiteY2" fmla="*/ 2078659 h 2078659"/>
              <a:gd name="connsiteX3" fmla="*/ 0 w 2078659"/>
              <a:gd name="connsiteY3" fmla="*/ 2078659 h 2078659"/>
            </a:gdLst>
            <a:ahLst/>
            <a:cxnLst>
              <a:cxn ang="0">
                <a:pos x="connsiteX0" y="connsiteY0"/>
              </a:cxn>
              <a:cxn ang="0">
                <a:pos x="connsiteX1" y="connsiteY1"/>
              </a:cxn>
              <a:cxn ang="0">
                <a:pos x="connsiteX2" y="connsiteY2"/>
              </a:cxn>
              <a:cxn ang="0">
                <a:pos x="connsiteX3" y="connsiteY3"/>
              </a:cxn>
            </a:cxnLst>
            <a:rect l="l" t="t" r="r" b="b"/>
            <a:pathLst>
              <a:path w="2078659" h="2078659">
                <a:moveTo>
                  <a:pt x="2078659" y="2078659"/>
                </a:moveTo>
                <a:cubicBezTo>
                  <a:pt x="930647" y="2078659"/>
                  <a:pt x="0" y="1148012"/>
                  <a:pt x="0" y="0"/>
                </a:cubicBezTo>
                <a:lnTo>
                  <a:pt x="2078659" y="0"/>
                </a:lnTo>
                <a:lnTo>
                  <a:pt x="2078659" y="2078659"/>
                </a:lnTo>
                <a:close/>
              </a:path>
            </a:pathLst>
          </a:custGeom>
          <a:solidFill>
            <a:schemeClr val="tx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08393" tIns="99568" rIns="99569" bIns="708393" numCol="1" spcCol="1270" anchor="ctr" anchorCtr="0">
            <a:noAutofit/>
          </a:bodyPr>
          <a:lstStyle/>
          <a:p>
            <a:pPr lvl="0" algn="ctr" defTabSz="622300">
              <a:lnSpc>
                <a:spcPct val="90000"/>
              </a:lnSpc>
              <a:spcBef>
                <a:spcPct val="0"/>
              </a:spcBef>
              <a:spcAft>
                <a:spcPct val="35000"/>
              </a:spcAft>
            </a:pPr>
            <a:endParaRPr lang="en-US" sz="1400" kern="1200" dirty="0"/>
          </a:p>
        </p:txBody>
      </p:sp>
      <p:sp>
        <p:nvSpPr>
          <p:cNvPr id="8" name="Rectangle 7"/>
          <p:cNvSpPr/>
          <p:nvPr/>
        </p:nvSpPr>
        <p:spPr>
          <a:xfrm>
            <a:off x="2628900" y="3215550"/>
            <a:ext cx="1854200" cy="523220"/>
          </a:xfrm>
          <a:prstGeom prst="rect">
            <a:avLst/>
          </a:prstGeom>
          <a:noFill/>
        </p:spPr>
        <p:txBody>
          <a:bodyPr wrap="square" lIns="91440" tIns="45720" rIns="91440" bIns="45720">
            <a:spAutoFit/>
          </a:bodyPr>
          <a:lstStyle/>
          <a:p>
            <a:pPr algn="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Resource</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9" name="Rectangle 8"/>
          <p:cNvSpPr/>
          <p:nvPr/>
        </p:nvSpPr>
        <p:spPr>
          <a:xfrm>
            <a:off x="4648200" y="3215550"/>
            <a:ext cx="1690116" cy="523220"/>
          </a:xfrm>
          <a:prstGeom prst="rect">
            <a:avLst/>
          </a:prstGeom>
          <a:noFill/>
        </p:spPr>
        <p:txBody>
          <a:bodyPr wrap="square" lIns="91440" tIns="45720" rIns="91440" bIns="45720">
            <a:spAutoFit/>
          </a:bodyPr>
          <a:lstStyle/>
          <a:p>
            <a:r>
              <a:rPr lang="en-US" sz="2800" strike="sngStrik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Team</a:t>
            </a:r>
            <a:endParaRPr lang="en-US" sz="2800" strike="sngStrike"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 name="Rectangle 9"/>
          <p:cNvSpPr/>
          <p:nvPr/>
        </p:nvSpPr>
        <p:spPr>
          <a:xfrm>
            <a:off x="2590800" y="4572000"/>
            <a:ext cx="1905000" cy="523220"/>
          </a:xfrm>
          <a:prstGeom prst="rect">
            <a:avLst/>
          </a:prstGeom>
          <a:noFill/>
        </p:spPr>
        <p:txBody>
          <a:bodyPr wrap="square" lIns="91440" tIns="45720" rIns="91440" bIns="45720">
            <a:spAutoFit/>
          </a:bodyPr>
          <a:lstStyle/>
          <a:p>
            <a:pPr algn="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Temporal</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 name="Rectangle 10"/>
          <p:cNvSpPr/>
          <p:nvPr/>
        </p:nvSpPr>
        <p:spPr>
          <a:xfrm>
            <a:off x="4648200" y="4572000"/>
            <a:ext cx="1981200" cy="523220"/>
          </a:xfrm>
          <a:prstGeom prst="rect">
            <a:avLst/>
          </a:prstGeom>
          <a:noFill/>
        </p:spPr>
        <p:txBody>
          <a:bodyPr wrap="square" lIns="91440" tIns="45720" rIns="91440" bIns="45720">
            <a:spAutoFit/>
          </a:bodyPr>
          <a:lstStyle/>
          <a:p>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Decision</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2803150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10" name="Rounded Rectangle 9"/>
          <p:cNvSpPr/>
          <p:nvPr/>
        </p:nvSpPr>
        <p:spPr>
          <a:xfrm>
            <a:off x="917377" y="4845957"/>
            <a:ext cx="1107583" cy="8878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p:cNvSpPr/>
          <p:nvPr/>
        </p:nvSpPr>
        <p:spPr>
          <a:xfrm>
            <a:off x="3200400" y="2057401"/>
            <a:ext cx="5105400" cy="4390952"/>
          </a:xfrm>
          <a:prstGeom prst="wedgeRoundRectCallout">
            <a:avLst>
              <a:gd name="adj1" fmla="val -72838"/>
              <a:gd name="adj2" fmla="val 2230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Shape 402"/>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dirty="0" smtClean="0">
                <a:solidFill>
                  <a:schemeClr val="accent1"/>
                </a:solidFill>
                <a:latin typeface="Arial"/>
                <a:ea typeface="Arial"/>
                <a:cs typeface="Arial"/>
                <a:sym typeface="Arial"/>
              </a:rPr>
              <a:t>Resource Workload</a:t>
            </a:r>
            <a:endParaRPr lang="en-US" sz="4600" b="0" i="0" u="none" strike="noStrike" cap="none" baseline="0" dirty="0">
              <a:solidFill>
                <a:schemeClr val="accent1"/>
              </a:solidFill>
              <a:latin typeface="Arial"/>
              <a:ea typeface="Arial"/>
              <a:cs typeface="Arial"/>
              <a:sym typeface="Arial"/>
            </a:endParaRPr>
          </a:p>
        </p:txBody>
      </p:sp>
      <p:sp>
        <p:nvSpPr>
          <p:cNvPr id="403" name="Shape 403"/>
          <p:cNvSpPr/>
          <p:nvPr/>
        </p:nvSpPr>
        <p:spPr>
          <a:xfrm>
            <a:off x="4343400" y="2590800"/>
            <a:ext cx="2824777" cy="1276349"/>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r>
              <a:rPr lang="en-US" sz="2800" b="0" i="0" u="none" strike="noStrike" cap="none" baseline="0" dirty="0" smtClean="0">
                <a:solidFill>
                  <a:schemeClr val="lt1"/>
                </a:solidFill>
                <a:latin typeface="Arial"/>
                <a:ea typeface="Arial"/>
                <a:cs typeface="Arial"/>
                <a:sym typeface="Arial"/>
              </a:rPr>
              <a:t>Parent</a:t>
            </a:r>
          </a:p>
          <a:p>
            <a:pPr marL="0" marR="0" lvl="0" indent="0" algn="ctr" rtl="0">
              <a:buSzPct val="25000"/>
              <a:buNone/>
            </a:pPr>
            <a:r>
              <a:rPr lang="en-US" sz="2800" b="0" i="0" u="none" strike="noStrike" cap="none" baseline="0" dirty="0" smtClean="0">
                <a:solidFill>
                  <a:schemeClr val="lt1"/>
                </a:solidFill>
                <a:latin typeface="Arial"/>
                <a:ea typeface="Arial"/>
                <a:cs typeface="Arial"/>
                <a:sym typeface="Arial"/>
              </a:rPr>
              <a:t>Search</a:t>
            </a:r>
            <a:endParaRPr lang="en-US" sz="2800" b="0" i="0" u="none" strike="noStrike" cap="none" baseline="0" dirty="0">
              <a:solidFill>
                <a:schemeClr val="lt1"/>
              </a:solidFill>
              <a:latin typeface="Arial"/>
              <a:ea typeface="Arial"/>
              <a:cs typeface="Arial"/>
              <a:sym typeface="Arial"/>
            </a:endParaRPr>
          </a:p>
        </p:txBody>
      </p:sp>
      <p:sp>
        <p:nvSpPr>
          <p:cNvPr id="404" name="Shape 404"/>
          <p:cNvSpPr/>
          <p:nvPr/>
        </p:nvSpPr>
        <p:spPr>
          <a:xfrm>
            <a:off x="4419600" y="4348042"/>
            <a:ext cx="2672375" cy="1590985"/>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r>
              <a:rPr lang="en-US" sz="2800" b="0" i="0" u="none" strike="noStrike" cap="none" baseline="0" dirty="0" smtClean="0">
                <a:solidFill>
                  <a:schemeClr val="lt1"/>
                </a:solidFill>
                <a:latin typeface="Arial"/>
                <a:ea typeface="Arial"/>
                <a:cs typeface="Arial"/>
                <a:sym typeface="Arial"/>
              </a:rPr>
              <a:t>Mission</a:t>
            </a:r>
          </a:p>
          <a:p>
            <a:pPr marL="0" marR="0" lvl="0" indent="0" algn="ctr" rtl="0">
              <a:buSzPct val="25000"/>
              <a:buNone/>
            </a:pPr>
            <a:r>
              <a:rPr lang="en-US" sz="2800" b="0" i="0" u="none" strike="noStrike" cap="none" baseline="0" dirty="0" smtClean="0">
                <a:solidFill>
                  <a:schemeClr val="lt1"/>
                </a:solidFill>
                <a:latin typeface="Arial"/>
                <a:ea typeface="Arial"/>
                <a:cs typeface="Arial"/>
                <a:sym typeface="Arial"/>
              </a:rPr>
              <a:t>Manager</a:t>
            </a:r>
            <a:endParaRPr lang="en-US" sz="2800" b="0" i="0" u="none" strike="noStrike" cap="none" baseline="0" dirty="0">
              <a:solidFill>
                <a:schemeClr val="lt1"/>
              </a:solidFill>
              <a:latin typeface="Arial"/>
              <a:ea typeface="Arial"/>
              <a:cs typeface="Arial"/>
              <a:sym typeface="Arial"/>
            </a:endParaRPr>
          </a:p>
        </p:txBody>
      </p:sp>
      <p:grpSp>
        <p:nvGrpSpPr>
          <p:cNvPr id="26" name="Group 25"/>
          <p:cNvGrpSpPr/>
          <p:nvPr/>
        </p:nvGrpSpPr>
        <p:grpSpPr>
          <a:xfrm>
            <a:off x="299425" y="4946136"/>
            <a:ext cx="2443776" cy="1617985"/>
            <a:chOff x="1690074" y="2743203"/>
            <a:chExt cx="5905495" cy="3820926"/>
          </a:xfrm>
        </p:grpSpPr>
        <p:sp>
          <p:nvSpPr>
            <p:cNvPr id="27" name="Shape 403"/>
            <p:cNvSpPr/>
            <p:nvPr/>
          </p:nvSpPr>
          <p:spPr>
            <a:xfrm>
              <a:off x="3728421" y="2743203"/>
              <a:ext cx="1523998" cy="666750"/>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endParaRPr lang="en-US" sz="1800" b="0" i="0" u="none" strike="noStrike" cap="none" baseline="0" dirty="0">
                <a:solidFill>
                  <a:schemeClr val="lt1"/>
                </a:solidFill>
                <a:latin typeface="Arial"/>
                <a:ea typeface="Arial"/>
                <a:cs typeface="Arial"/>
                <a:sym typeface="Arial"/>
              </a:endParaRPr>
            </a:p>
          </p:txBody>
        </p:sp>
        <p:sp>
          <p:nvSpPr>
            <p:cNvPr id="28" name="Shape 404"/>
            <p:cNvSpPr/>
            <p:nvPr/>
          </p:nvSpPr>
          <p:spPr>
            <a:xfrm>
              <a:off x="3804623" y="3698608"/>
              <a:ext cx="1371599" cy="667623"/>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endParaRPr lang="en-US" sz="1800" b="0" i="0" u="none" strike="noStrike" cap="none" baseline="0" dirty="0">
                <a:solidFill>
                  <a:schemeClr val="lt1"/>
                </a:solidFill>
                <a:latin typeface="Arial"/>
                <a:ea typeface="Arial"/>
                <a:cs typeface="Arial"/>
                <a:sym typeface="Arial"/>
              </a:endParaRPr>
            </a:p>
          </p:txBody>
        </p:sp>
        <p:sp>
          <p:nvSpPr>
            <p:cNvPr id="29" name="Shape 405"/>
            <p:cNvSpPr/>
            <p:nvPr/>
          </p:nvSpPr>
          <p:spPr>
            <a:xfrm>
              <a:off x="1728174" y="4260345"/>
              <a:ext cx="1371599" cy="685800"/>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endParaRPr lang="en-US" sz="1800" b="0" i="0" u="none" strike="noStrike" cap="none" baseline="0" dirty="0">
                <a:solidFill>
                  <a:schemeClr val="lt1"/>
                </a:solidFill>
                <a:latin typeface="Arial"/>
                <a:ea typeface="Arial"/>
                <a:cs typeface="Arial"/>
                <a:sym typeface="Arial"/>
              </a:endParaRPr>
            </a:p>
          </p:txBody>
        </p:sp>
        <p:sp>
          <p:nvSpPr>
            <p:cNvPr id="30" name="Shape 406"/>
            <p:cNvSpPr/>
            <p:nvPr/>
          </p:nvSpPr>
          <p:spPr>
            <a:xfrm>
              <a:off x="6033471" y="4259471"/>
              <a:ext cx="1371599" cy="686673"/>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endParaRPr lang="en-US" sz="1800" b="0" i="0" u="none" strike="noStrike" cap="none" baseline="0" dirty="0">
                <a:solidFill>
                  <a:schemeClr val="lt1"/>
                </a:solidFill>
                <a:latin typeface="Arial"/>
                <a:ea typeface="Arial"/>
                <a:cs typeface="Arial"/>
                <a:sym typeface="Arial"/>
              </a:endParaRPr>
            </a:p>
          </p:txBody>
        </p:sp>
        <p:sp>
          <p:nvSpPr>
            <p:cNvPr id="31" name="Shape 407"/>
            <p:cNvSpPr/>
            <p:nvPr/>
          </p:nvSpPr>
          <p:spPr>
            <a:xfrm>
              <a:off x="5842970" y="5230630"/>
              <a:ext cx="1752599" cy="666750"/>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endParaRPr lang="en-US" sz="1800" b="0" i="0" u="none" strike="noStrike" cap="none" baseline="0" dirty="0">
                <a:solidFill>
                  <a:schemeClr val="lt1"/>
                </a:solidFill>
                <a:latin typeface="Arial"/>
                <a:ea typeface="Arial"/>
                <a:cs typeface="Arial"/>
                <a:sym typeface="Arial"/>
              </a:endParaRPr>
            </a:p>
          </p:txBody>
        </p:sp>
        <p:sp>
          <p:nvSpPr>
            <p:cNvPr id="32" name="Shape 408"/>
            <p:cNvSpPr/>
            <p:nvPr/>
          </p:nvSpPr>
          <p:spPr>
            <a:xfrm>
              <a:off x="1690074" y="5229756"/>
              <a:ext cx="1447798" cy="667623"/>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endParaRPr lang="en-US" sz="1800" b="0" i="0" u="none" strike="noStrike" cap="none" baseline="0" dirty="0">
                <a:solidFill>
                  <a:schemeClr val="lt1"/>
                </a:solidFill>
                <a:latin typeface="Arial"/>
                <a:ea typeface="Arial"/>
                <a:cs typeface="Arial"/>
                <a:sym typeface="Arial"/>
              </a:endParaRPr>
            </a:p>
          </p:txBody>
        </p:sp>
        <p:sp>
          <p:nvSpPr>
            <p:cNvPr id="33" name="Shape 409"/>
            <p:cNvSpPr/>
            <p:nvPr/>
          </p:nvSpPr>
          <p:spPr>
            <a:xfrm>
              <a:off x="3918922" y="5897379"/>
              <a:ext cx="1143000" cy="666750"/>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endParaRPr lang="en-US" sz="1800" b="0" i="0" u="none" strike="noStrike" cap="none" baseline="0" dirty="0">
                <a:solidFill>
                  <a:schemeClr val="lt1"/>
                </a:solidFill>
                <a:latin typeface="Arial"/>
                <a:ea typeface="Arial"/>
                <a:cs typeface="Arial"/>
                <a:sym typeface="Arial"/>
              </a:endParaRPr>
            </a:p>
          </p:txBody>
        </p:sp>
        <p:cxnSp>
          <p:nvCxnSpPr>
            <p:cNvPr id="34" name="Shape 410"/>
            <p:cNvCxnSpPr>
              <a:stCxn id="27" idx="2"/>
              <a:endCxn id="28" idx="0"/>
            </p:cNvCxnSpPr>
            <p:nvPr/>
          </p:nvCxnSpPr>
          <p:spPr>
            <a:xfrm>
              <a:off x="4490422" y="3409951"/>
              <a:ext cx="0" cy="288655"/>
            </a:xfrm>
            <a:prstGeom prst="straightConnector1">
              <a:avLst/>
            </a:prstGeom>
            <a:ln>
              <a:headEnd type="stealth" w="lg" len="lg"/>
              <a:tailEnd type="stealth" w="lg" len="lg"/>
            </a:ln>
          </p:spPr>
          <p:style>
            <a:lnRef idx="1">
              <a:schemeClr val="dk1"/>
            </a:lnRef>
            <a:fillRef idx="0">
              <a:schemeClr val="dk1"/>
            </a:fillRef>
            <a:effectRef idx="0">
              <a:schemeClr val="dk1"/>
            </a:effectRef>
            <a:fontRef idx="minor">
              <a:schemeClr val="tx1"/>
            </a:fontRef>
          </p:style>
        </p:cxnSp>
        <p:cxnSp>
          <p:nvCxnSpPr>
            <p:cNvPr id="35" name="Shape 411"/>
            <p:cNvCxnSpPr>
              <a:stCxn id="28" idx="1"/>
              <a:endCxn id="29" idx="0"/>
            </p:cNvCxnSpPr>
            <p:nvPr/>
          </p:nvCxnSpPr>
          <p:spPr>
            <a:xfrm flipH="1">
              <a:off x="2413973" y="4032418"/>
              <a:ext cx="1390650" cy="227925"/>
            </a:xfrm>
            <a:prstGeom prst="straightConnector1">
              <a:avLst/>
            </a:prstGeom>
            <a:noFill/>
            <a:ln w="9525" cap="flat">
              <a:solidFill>
                <a:schemeClr val="tx1"/>
              </a:solidFill>
              <a:prstDash val="solid"/>
              <a:round/>
              <a:headEnd type="stealth" w="lg" len="lg"/>
              <a:tailEnd type="stealth" w="lg" len="lg"/>
            </a:ln>
          </p:spPr>
        </p:cxnSp>
        <p:cxnSp>
          <p:nvCxnSpPr>
            <p:cNvPr id="36" name="Shape 412"/>
            <p:cNvCxnSpPr>
              <a:stCxn id="28" idx="3"/>
              <a:endCxn id="30" idx="0"/>
            </p:cNvCxnSpPr>
            <p:nvPr/>
          </p:nvCxnSpPr>
          <p:spPr>
            <a:xfrm>
              <a:off x="5176222" y="4032418"/>
              <a:ext cx="1543049" cy="227051"/>
            </a:xfrm>
            <a:prstGeom prst="straightConnector1">
              <a:avLst/>
            </a:prstGeom>
            <a:noFill/>
            <a:ln w="9525" cap="flat">
              <a:solidFill>
                <a:schemeClr val="tx1"/>
              </a:solidFill>
              <a:prstDash val="solid"/>
              <a:round/>
              <a:headEnd type="stealth" w="lg" len="lg"/>
              <a:tailEnd type="stealth" w="lg" len="lg"/>
            </a:ln>
          </p:spPr>
        </p:cxnSp>
        <p:cxnSp>
          <p:nvCxnSpPr>
            <p:cNvPr id="37" name="Shape 413"/>
            <p:cNvCxnSpPr>
              <a:stCxn id="29" idx="2"/>
              <a:endCxn id="32" idx="0"/>
            </p:cNvCxnSpPr>
            <p:nvPr/>
          </p:nvCxnSpPr>
          <p:spPr>
            <a:xfrm>
              <a:off x="2413973" y="4946142"/>
              <a:ext cx="0" cy="283610"/>
            </a:xfrm>
            <a:prstGeom prst="straightConnector1">
              <a:avLst/>
            </a:prstGeom>
            <a:noFill/>
            <a:ln w="9525" cap="flat">
              <a:solidFill>
                <a:schemeClr val="tx1"/>
              </a:solidFill>
              <a:prstDash val="solid"/>
              <a:round/>
              <a:headEnd type="stealth" w="lg" len="lg"/>
              <a:tailEnd type="stealth" w="lg" len="lg"/>
            </a:ln>
          </p:spPr>
        </p:cxnSp>
        <p:cxnSp>
          <p:nvCxnSpPr>
            <p:cNvPr id="38" name="Shape 414"/>
            <p:cNvCxnSpPr>
              <a:stCxn id="30" idx="2"/>
              <a:endCxn id="31" idx="0"/>
            </p:cNvCxnSpPr>
            <p:nvPr/>
          </p:nvCxnSpPr>
          <p:spPr>
            <a:xfrm flipH="1">
              <a:off x="6719271" y="4946142"/>
              <a:ext cx="0" cy="284484"/>
            </a:xfrm>
            <a:prstGeom prst="straightConnector1">
              <a:avLst/>
            </a:prstGeom>
            <a:noFill/>
            <a:ln w="9525" cap="flat">
              <a:solidFill>
                <a:schemeClr val="tx1"/>
              </a:solidFill>
              <a:prstDash val="solid"/>
              <a:round/>
              <a:headEnd type="stealth" w="lg" len="lg"/>
              <a:tailEnd type="stealth" w="lg" len="lg"/>
            </a:ln>
          </p:spPr>
        </p:cxnSp>
        <p:cxnSp>
          <p:nvCxnSpPr>
            <p:cNvPr id="39" name="Shape 415"/>
            <p:cNvCxnSpPr>
              <a:stCxn id="32" idx="2"/>
              <a:endCxn id="33" idx="1"/>
            </p:cNvCxnSpPr>
            <p:nvPr/>
          </p:nvCxnSpPr>
          <p:spPr>
            <a:xfrm>
              <a:off x="2413973" y="5897377"/>
              <a:ext cx="1504950" cy="333376"/>
            </a:xfrm>
            <a:prstGeom prst="straightConnector1">
              <a:avLst/>
            </a:prstGeom>
            <a:noFill/>
            <a:ln w="9525" cap="flat">
              <a:solidFill>
                <a:schemeClr val="tx1"/>
              </a:solidFill>
              <a:prstDash val="solid"/>
              <a:round/>
              <a:headEnd type="stealth" w="lg" len="lg"/>
              <a:tailEnd type="stealth" w="lg" len="lg"/>
            </a:ln>
          </p:spPr>
        </p:cxnSp>
        <p:cxnSp>
          <p:nvCxnSpPr>
            <p:cNvPr id="40" name="Shape 416"/>
            <p:cNvCxnSpPr>
              <a:stCxn id="31" idx="2"/>
              <a:endCxn id="33" idx="3"/>
            </p:cNvCxnSpPr>
            <p:nvPr/>
          </p:nvCxnSpPr>
          <p:spPr>
            <a:xfrm flipH="1">
              <a:off x="5061922" y="5897375"/>
              <a:ext cx="1657349" cy="333376"/>
            </a:xfrm>
            <a:prstGeom prst="straightConnector1">
              <a:avLst/>
            </a:prstGeom>
            <a:noFill/>
            <a:ln w="9525" cap="flat">
              <a:solidFill>
                <a:schemeClr val="tx1"/>
              </a:solidFill>
              <a:prstDash val="solid"/>
              <a:round/>
              <a:headEnd type="stealth" w="lg" len="lg"/>
              <a:tailEnd type="stealth" w="lg" len="lg"/>
            </a:ln>
          </p:spPr>
        </p:cxnSp>
        <p:cxnSp>
          <p:nvCxnSpPr>
            <p:cNvPr id="41" name="Shape 417"/>
            <p:cNvCxnSpPr>
              <a:stCxn id="32" idx="3"/>
              <a:endCxn id="31" idx="1"/>
            </p:cNvCxnSpPr>
            <p:nvPr/>
          </p:nvCxnSpPr>
          <p:spPr>
            <a:xfrm>
              <a:off x="3137872" y="5563563"/>
              <a:ext cx="2705099" cy="438"/>
            </a:xfrm>
            <a:prstGeom prst="straightConnector1">
              <a:avLst/>
            </a:prstGeom>
            <a:noFill/>
            <a:ln w="9525" cap="flat">
              <a:solidFill>
                <a:schemeClr val="tx1"/>
              </a:solidFill>
              <a:prstDash val="solid"/>
              <a:round/>
              <a:headEnd type="stealth" w="lg" len="lg"/>
              <a:tailEnd type="stealth" w="lg" len="lg"/>
            </a:ln>
          </p:spPr>
        </p:cxnSp>
        <p:cxnSp>
          <p:nvCxnSpPr>
            <p:cNvPr id="42" name="Shape 418"/>
            <p:cNvCxnSpPr>
              <a:stCxn id="29" idx="3"/>
              <a:endCxn id="30" idx="1"/>
            </p:cNvCxnSpPr>
            <p:nvPr/>
          </p:nvCxnSpPr>
          <p:spPr>
            <a:xfrm flipV="1">
              <a:off x="3099772" y="4602806"/>
              <a:ext cx="2933700" cy="438"/>
            </a:xfrm>
            <a:prstGeom prst="straightConnector1">
              <a:avLst/>
            </a:prstGeom>
            <a:noFill/>
            <a:ln w="9525" cap="flat">
              <a:solidFill>
                <a:schemeClr val="tx1"/>
              </a:solidFill>
              <a:prstDash val="solid"/>
              <a:round/>
              <a:headEnd type="stealth" w="lg" len="lg"/>
              <a:tailEnd type="stealth" w="lg" len="lg"/>
            </a:ln>
          </p:spPr>
        </p:cxnSp>
        <p:cxnSp>
          <p:nvCxnSpPr>
            <p:cNvPr id="43" name="Shape 419"/>
            <p:cNvCxnSpPr>
              <a:stCxn id="28" idx="2"/>
              <a:endCxn id="31" idx="1"/>
            </p:cNvCxnSpPr>
            <p:nvPr/>
          </p:nvCxnSpPr>
          <p:spPr>
            <a:xfrm>
              <a:off x="4490425" y="4366226"/>
              <a:ext cx="1352548" cy="1197773"/>
            </a:xfrm>
            <a:prstGeom prst="straightConnector1">
              <a:avLst/>
            </a:prstGeom>
            <a:noFill/>
            <a:ln w="9525" cap="flat">
              <a:solidFill>
                <a:schemeClr val="tx1"/>
              </a:solidFill>
              <a:prstDash val="solid"/>
              <a:round/>
              <a:headEnd type="stealth" w="lg" len="lg"/>
              <a:tailEnd type="stealth" w="lg" len="lg"/>
            </a:ln>
          </p:spPr>
        </p:cxnSp>
      </p:grpSp>
      <p:cxnSp>
        <p:nvCxnSpPr>
          <p:cNvPr id="12" name="Straight Arrow Connector 11"/>
          <p:cNvCxnSpPr/>
          <p:nvPr/>
        </p:nvCxnSpPr>
        <p:spPr>
          <a:xfrm>
            <a:off x="4724400" y="3867149"/>
            <a:ext cx="0" cy="48089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a:off x="5257800" y="3867149"/>
            <a:ext cx="0" cy="48089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flipV="1">
            <a:off x="6248400" y="3867149"/>
            <a:ext cx="0" cy="48089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V="1">
            <a:off x="6781800" y="3867149"/>
            <a:ext cx="0" cy="48089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 name="TextBox 1"/>
          <p:cNvSpPr txBox="1"/>
          <p:nvPr/>
        </p:nvSpPr>
        <p:spPr>
          <a:xfrm>
            <a:off x="4724400" y="3945100"/>
            <a:ext cx="304800" cy="307777"/>
          </a:xfrm>
          <a:prstGeom prst="rect">
            <a:avLst/>
          </a:prstGeom>
          <a:noFill/>
        </p:spPr>
        <p:txBody>
          <a:bodyPr wrap="square" rtlCol="0">
            <a:spAutoFit/>
          </a:bodyPr>
          <a:lstStyle/>
          <a:p>
            <a:r>
              <a:rPr lang="en-US" dirty="0" smtClean="0"/>
              <a:t>V</a:t>
            </a:r>
            <a:endParaRPr lang="en-US" dirty="0"/>
          </a:p>
        </p:txBody>
      </p:sp>
      <p:sp>
        <p:nvSpPr>
          <p:cNvPr id="44" name="TextBox 43"/>
          <p:cNvSpPr txBox="1"/>
          <p:nvPr/>
        </p:nvSpPr>
        <p:spPr>
          <a:xfrm>
            <a:off x="6261100" y="3965637"/>
            <a:ext cx="304800" cy="307777"/>
          </a:xfrm>
          <a:prstGeom prst="rect">
            <a:avLst/>
          </a:prstGeom>
          <a:noFill/>
        </p:spPr>
        <p:txBody>
          <a:bodyPr wrap="square" rtlCol="0">
            <a:spAutoFit/>
          </a:bodyPr>
          <a:lstStyle/>
          <a:p>
            <a:r>
              <a:rPr lang="en-US" dirty="0" smtClean="0"/>
              <a:t>V</a:t>
            </a:r>
            <a:endParaRPr lang="en-US" dirty="0"/>
          </a:p>
        </p:txBody>
      </p:sp>
      <p:sp>
        <p:nvSpPr>
          <p:cNvPr id="45" name="TextBox 44"/>
          <p:cNvSpPr txBox="1"/>
          <p:nvPr/>
        </p:nvSpPr>
        <p:spPr>
          <a:xfrm>
            <a:off x="5283200" y="3953706"/>
            <a:ext cx="304800" cy="307777"/>
          </a:xfrm>
          <a:prstGeom prst="rect">
            <a:avLst/>
          </a:prstGeom>
          <a:noFill/>
        </p:spPr>
        <p:txBody>
          <a:bodyPr wrap="square" rtlCol="0">
            <a:spAutoFit/>
          </a:bodyPr>
          <a:lstStyle/>
          <a:p>
            <a:r>
              <a:rPr lang="en-US" dirty="0" smtClean="0"/>
              <a:t>A</a:t>
            </a:r>
            <a:endParaRPr lang="en-US" dirty="0"/>
          </a:p>
        </p:txBody>
      </p:sp>
      <p:sp>
        <p:nvSpPr>
          <p:cNvPr id="46" name="TextBox 45"/>
          <p:cNvSpPr txBox="1"/>
          <p:nvPr/>
        </p:nvSpPr>
        <p:spPr>
          <a:xfrm>
            <a:off x="6825275" y="3965637"/>
            <a:ext cx="304800" cy="307777"/>
          </a:xfrm>
          <a:prstGeom prst="rect">
            <a:avLst/>
          </a:prstGeom>
          <a:noFill/>
        </p:spPr>
        <p:txBody>
          <a:bodyPr wrap="square" rtlCol="0">
            <a:spAutoFit/>
          </a:bodyPr>
          <a:lstStyle/>
          <a:p>
            <a:r>
              <a:rPr lang="en-US" dirty="0" smtClean="0"/>
              <a:t>A</a:t>
            </a:r>
            <a:endParaRPr lang="en-US" dirty="0"/>
          </a:p>
        </p:txBody>
      </p:sp>
    </p:spTree>
    <p:extLst>
      <p:ext uri="{BB962C8B-B14F-4D97-AF65-F5344CB8AC3E}">
        <p14:creationId xmlns:p14="http://schemas.microsoft.com/office/powerpoint/2010/main" val="2623201635"/>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dirty="0" smtClean="0">
                <a:solidFill>
                  <a:schemeClr val="accent1"/>
                </a:solidFill>
                <a:latin typeface="Arial"/>
                <a:ea typeface="Arial"/>
                <a:cs typeface="Arial"/>
                <a:sym typeface="Arial"/>
              </a:rPr>
              <a:t>Decision Workload</a:t>
            </a:r>
            <a:endParaRPr lang="en-US" sz="4600" b="0" i="0" u="none" strike="noStrike" cap="none" baseline="0" dirty="0">
              <a:solidFill>
                <a:schemeClr val="accent1"/>
              </a:solidFill>
              <a:latin typeface="Arial"/>
              <a:ea typeface="Arial"/>
              <a:cs typeface="Arial"/>
              <a:sym typeface="Arial"/>
            </a:endParaRPr>
          </a:p>
        </p:txBody>
      </p:sp>
      <p:grpSp>
        <p:nvGrpSpPr>
          <p:cNvPr id="52" name="Group 51"/>
          <p:cNvGrpSpPr/>
          <p:nvPr/>
        </p:nvGrpSpPr>
        <p:grpSpPr>
          <a:xfrm>
            <a:off x="917375" y="4980448"/>
            <a:ext cx="1107583" cy="1344152"/>
            <a:chOff x="917375" y="4980448"/>
            <a:chExt cx="1107583" cy="1344152"/>
          </a:xfrm>
        </p:grpSpPr>
        <p:sp>
          <p:nvSpPr>
            <p:cNvPr id="10" name="Rounded Rectangle 9"/>
            <p:cNvSpPr/>
            <p:nvPr/>
          </p:nvSpPr>
          <p:spPr>
            <a:xfrm>
              <a:off x="917375" y="5548377"/>
              <a:ext cx="1107583" cy="77622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1099241" y="4980448"/>
              <a:ext cx="743853" cy="1210338"/>
              <a:chOff x="4343400" y="2590800"/>
              <a:chExt cx="2824777" cy="3348227"/>
            </a:xfrm>
          </p:grpSpPr>
          <p:sp>
            <p:nvSpPr>
              <p:cNvPr id="403" name="Shape 403"/>
              <p:cNvSpPr/>
              <p:nvPr/>
            </p:nvSpPr>
            <p:spPr>
              <a:xfrm>
                <a:off x="4343400" y="2590800"/>
                <a:ext cx="2824777" cy="1276349"/>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endParaRPr lang="en-US" sz="2800" b="0" i="0" u="none" strike="noStrike" cap="none" baseline="0" dirty="0" smtClean="0">
                  <a:solidFill>
                    <a:schemeClr val="lt1"/>
                  </a:solidFill>
                  <a:latin typeface="Arial"/>
                  <a:ea typeface="Arial"/>
                  <a:cs typeface="Arial"/>
                  <a:sym typeface="Arial"/>
                </a:endParaRPr>
              </a:p>
            </p:txBody>
          </p:sp>
          <p:sp>
            <p:nvSpPr>
              <p:cNvPr id="404" name="Shape 404"/>
              <p:cNvSpPr/>
              <p:nvPr/>
            </p:nvSpPr>
            <p:spPr>
              <a:xfrm>
                <a:off x="4419600" y="4348042"/>
                <a:ext cx="2672375" cy="1590985"/>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endParaRPr lang="en-US" sz="2800" b="0" i="0" u="none" strike="noStrike" cap="none" baseline="0" dirty="0">
                  <a:solidFill>
                    <a:schemeClr val="lt1"/>
                  </a:solidFill>
                  <a:latin typeface="Arial"/>
                  <a:ea typeface="Arial"/>
                  <a:cs typeface="Arial"/>
                  <a:sym typeface="Arial"/>
                </a:endParaRPr>
              </a:p>
            </p:txBody>
          </p:sp>
          <p:cxnSp>
            <p:nvCxnSpPr>
              <p:cNvPr id="12" name="Straight Arrow Connector 11"/>
              <p:cNvCxnSpPr/>
              <p:nvPr/>
            </p:nvCxnSpPr>
            <p:spPr>
              <a:xfrm>
                <a:off x="4724400" y="3867149"/>
                <a:ext cx="0" cy="48089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a:off x="5257800" y="3867149"/>
                <a:ext cx="0" cy="48089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flipV="1">
                <a:off x="6248400" y="3867149"/>
                <a:ext cx="0" cy="48089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V="1">
                <a:off x="6781800" y="3867149"/>
                <a:ext cx="0" cy="48089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 name="TextBox 1"/>
              <p:cNvSpPr txBox="1"/>
              <p:nvPr/>
            </p:nvSpPr>
            <p:spPr>
              <a:xfrm>
                <a:off x="4724400" y="3945100"/>
                <a:ext cx="304800" cy="307777"/>
              </a:xfrm>
              <a:prstGeom prst="rect">
                <a:avLst/>
              </a:prstGeom>
              <a:noFill/>
            </p:spPr>
            <p:txBody>
              <a:bodyPr wrap="square" rtlCol="0">
                <a:spAutoFit/>
              </a:bodyPr>
              <a:lstStyle/>
              <a:p>
                <a:endParaRPr lang="en-US" dirty="0"/>
              </a:p>
            </p:txBody>
          </p:sp>
          <p:sp>
            <p:nvSpPr>
              <p:cNvPr id="44" name="TextBox 43"/>
              <p:cNvSpPr txBox="1"/>
              <p:nvPr/>
            </p:nvSpPr>
            <p:spPr>
              <a:xfrm>
                <a:off x="6261100" y="3965637"/>
                <a:ext cx="304800" cy="307777"/>
              </a:xfrm>
              <a:prstGeom prst="rect">
                <a:avLst/>
              </a:prstGeom>
              <a:noFill/>
            </p:spPr>
            <p:txBody>
              <a:bodyPr wrap="square" rtlCol="0">
                <a:spAutoFit/>
              </a:bodyPr>
              <a:lstStyle/>
              <a:p>
                <a:endParaRPr lang="en-US" dirty="0"/>
              </a:p>
            </p:txBody>
          </p:sp>
          <p:sp>
            <p:nvSpPr>
              <p:cNvPr id="45" name="TextBox 44"/>
              <p:cNvSpPr txBox="1"/>
              <p:nvPr/>
            </p:nvSpPr>
            <p:spPr>
              <a:xfrm>
                <a:off x="5283200" y="3953706"/>
                <a:ext cx="304800" cy="307777"/>
              </a:xfrm>
              <a:prstGeom prst="rect">
                <a:avLst/>
              </a:prstGeom>
              <a:noFill/>
            </p:spPr>
            <p:txBody>
              <a:bodyPr wrap="square" rtlCol="0">
                <a:spAutoFit/>
              </a:bodyPr>
              <a:lstStyle/>
              <a:p>
                <a:endParaRPr lang="en-US" dirty="0"/>
              </a:p>
            </p:txBody>
          </p:sp>
          <p:sp>
            <p:nvSpPr>
              <p:cNvPr id="46" name="TextBox 45"/>
              <p:cNvSpPr txBox="1"/>
              <p:nvPr/>
            </p:nvSpPr>
            <p:spPr>
              <a:xfrm>
                <a:off x="6825275" y="3965637"/>
                <a:ext cx="304800" cy="307777"/>
              </a:xfrm>
              <a:prstGeom prst="rect">
                <a:avLst/>
              </a:prstGeom>
              <a:noFill/>
            </p:spPr>
            <p:txBody>
              <a:bodyPr wrap="square" rtlCol="0">
                <a:spAutoFit/>
              </a:bodyPr>
              <a:lstStyle/>
              <a:p>
                <a:endParaRPr lang="en-US" dirty="0"/>
              </a:p>
            </p:txBody>
          </p:sp>
        </p:grpSp>
      </p:grpSp>
      <p:sp>
        <p:nvSpPr>
          <p:cNvPr id="7" name="Rounded Rectangular Callout 6"/>
          <p:cNvSpPr/>
          <p:nvPr/>
        </p:nvSpPr>
        <p:spPr>
          <a:xfrm>
            <a:off x="3200400" y="2666999"/>
            <a:ext cx="5105400" cy="3781353"/>
          </a:xfrm>
          <a:prstGeom prst="wedgeRoundRectCallout">
            <a:avLst>
              <a:gd name="adj1" fmla="val -72838"/>
              <a:gd name="adj2" fmla="val 3358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3675857" y="2912231"/>
            <a:ext cx="4114800" cy="3069994"/>
            <a:chOff x="3670300" y="2407439"/>
            <a:chExt cx="4114800" cy="3069994"/>
          </a:xfrm>
        </p:grpSpPr>
        <p:sp>
          <p:nvSpPr>
            <p:cNvPr id="47" name="Shape 403"/>
            <p:cNvSpPr/>
            <p:nvPr/>
          </p:nvSpPr>
          <p:spPr>
            <a:xfrm>
              <a:off x="3670300" y="2407439"/>
              <a:ext cx="4114800" cy="3069994"/>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endParaRPr lang="en-US" sz="2800" b="0" i="0" u="none" strike="noStrike" cap="none" baseline="0" dirty="0" smtClean="0">
                <a:solidFill>
                  <a:schemeClr val="lt1"/>
                </a:solidFill>
                <a:latin typeface="Arial"/>
                <a:ea typeface="Arial"/>
                <a:cs typeface="Arial"/>
                <a:sym typeface="Arial"/>
              </a:endParaRPr>
            </a:p>
          </p:txBody>
        </p:sp>
        <p:sp>
          <p:nvSpPr>
            <p:cNvPr id="4" name="Oval 3"/>
            <p:cNvSpPr/>
            <p:nvPr/>
          </p:nvSpPr>
          <p:spPr>
            <a:xfrm>
              <a:off x="3822700" y="3124200"/>
              <a:ext cx="1295400" cy="12827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Idle</a:t>
              </a:r>
              <a:endParaRPr lang="en-US" dirty="0"/>
            </a:p>
          </p:txBody>
        </p:sp>
        <p:sp>
          <p:nvSpPr>
            <p:cNvPr id="50" name="Oval 49"/>
            <p:cNvSpPr/>
            <p:nvPr/>
          </p:nvSpPr>
          <p:spPr>
            <a:xfrm>
              <a:off x="4876800" y="4098787"/>
              <a:ext cx="1295400" cy="12827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Talk with UAV Operator</a:t>
              </a:r>
              <a:endParaRPr lang="en-US" dirty="0"/>
            </a:p>
          </p:txBody>
        </p:sp>
        <p:sp>
          <p:nvSpPr>
            <p:cNvPr id="51" name="Oval 50"/>
            <p:cNvSpPr/>
            <p:nvPr/>
          </p:nvSpPr>
          <p:spPr>
            <a:xfrm>
              <a:off x="6400800" y="3124200"/>
              <a:ext cx="1295400" cy="12827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Talk with Video</a:t>
              </a:r>
            </a:p>
            <a:p>
              <a:pPr algn="ctr"/>
              <a:r>
                <a:rPr lang="en-US" dirty="0" smtClean="0"/>
                <a:t>Operator</a:t>
              </a:r>
              <a:endParaRPr lang="en-US" dirty="0"/>
            </a:p>
          </p:txBody>
        </p:sp>
        <p:cxnSp>
          <p:nvCxnSpPr>
            <p:cNvPr id="6" name="Curved Connector 5"/>
            <p:cNvCxnSpPr>
              <a:stCxn id="4" idx="4"/>
              <a:endCxn id="50" idx="2"/>
            </p:cNvCxnSpPr>
            <p:nvPr/>
          </p:nvCxnSpPr>
          <p:spPr>
            <a:xfrm rot="16200000" flipH="1">
              <a:off x="4506982" y="4370318"/>
              <a:ext cx="333237" cy="406400"/>
            </a:xfrm>
            <a:prstGeom prst="curvedConnector2">
              <a:avLst/>
            </a:prstGeom>
            <a:ln>
              <a:tailEnd type="arrow"/>
            </a:ln>
          </p:spPr>
          <p:style>
            <a:lnRef idx="2">
              <a:schemeClr val="dk1"/>
            </a:lnRef>
            <a:fillRef idx="0">
              <a:schemeClr val="dk1"/>
            </a:fillRef>
            <a:effectRef idx="1">
              <a:schemeClr val="dk1"/>
            </a:effectRef>
            <a:fontRef idx="minor">
              <a:schemeClr val="tx1"/>
            </a:fontRef>
          </p:style>
        </p:cxnSp>
        <p:cxnSp>
          <p:nvCxnSpPr>
            <p:cNvPr id="9" name="Curved Connector 8"/>
            <p:cNvCxnSpPr>
              <a:endCxn id="51" idx="4"/>
            </p:cNvCxnSpPr>
            <p:nvPr/>
          </p:nvCxnSpPr>
          <p:spPr>
            <a:xfrm flipV="1">
              <a:off x="6172200" y="4406900"/>
              <a:ext cx="876300" cy="333237"/>
            </a:xfrm>
            <a:prstGeom prst="curvedConnector2">
              <a:avLst/>
            </a:prstGeom>
            <a:ln>
              <a:tailEnd type="arrow"/>
            </a:ln>
          </p:spPr>
          <p:style>
            <a:lnRef idx="2">
              <a:schemeClr val="dk1"/>
            </a:lnRef>
            <a:fillRef idx="0">
              <a:schemeClr val="dk1"/>
            </a:fillRef>
            <a:effectRef idx="1">
              <a:schemeClr val="dk1"/>
            </a:effectRef>
            <a:fontRef idx="minor">
              <a:schemeClr val="tx1"/>
            </a:fontRef>
          </p:style>
        </p:cxnSp>
        <p:cxnSp>
          <p:nvCxnSpPr>
            <p:cNvPr id="17" name="Curved Connector 16"/>
            <p:cNvCxnSpPr>
              <a:stCxn id="50" idx="0"/>
              <a:endCxn id="4" idx="6"/>
            </p:cNvCxnSpPr>
            <p:nvPr/>
          </p:nvCxnSpPr>
          <p:spPr>
            <a:xfrm rot="16200000" flipV="1">
              <a:off x="5154682" y="3728969"/>
              <a:ext cx="333237" cy="406400"/>
            </a:xfrm>
            <a:prstGeom prst="curvedConnector2">
              <a:avLst/>
            </a:prstGeom>
            <a:ln>
              <a:tailEnd type="arrow"/>
            </a:ln>
          </p:spPr>
          <p:style>
            <a:lnRef idx="2">
              <a:schemeClr val="dk1"/>
            </a:lnRef>
            <a:fillRef idx="0">
              <a:schemeClr val="dk1"/>
            </a:fillRef>
            <a:effectRef idx="1">
              <a:schemeClr val="dk1"/>
            </a:effectRef>
            <a:fontRef idx="minor">
              <a:schemeClr val="tx1"/>
            </a:fontRef>
          </p:style>
        </p:cxnSp>
        <p:cxnSp>
          <p:nvCxnSpPr>
            <p:cNvPr id="24" name="Curved Connector 23"/>
            <p:cNvCxnSpPr>
              <a:stCxn id="51" idx="1"/>
              <a:endCxn id="4" idx="7"/>
            </p:cNvCxnSpPr>
            <p:nvPr/>
          </p:nvCxnSpPr>
          <p:spPr>
            <a:xfrm rot="16200000" flipV="1">
              <a:off x="5759450" y="2480990"/>
              <a:ext cx="12700" cy="1662114"/>
            </a:xfrm>
            <a:prstGeom prst="curvedConnector3">
              <a:avLst>
                <a:gd name="adj1" fmla="val 1579110"/>
              </a:avLst>
            </a:prstGeom>
            <a:ln>
              <a:tailEnd type="arrow"/>
            </a:ln>
          </p:spPr>
          <p:style>
            <a:lnRef idx="2">
              <a:schemeClr val="dk1"/>
            </a:lnRef>
            <a:fillRef idx="0">
              <a:schemeClr val="dk1"/>
            </a:fillRef>
            <a:effectRef idx="1">
              <a:schemeClr val="dk1"/>
            </a:effectRef>
            <a:fontRef idx="minor">
              <a:schemeClr val="tx1"/>
            </a:fontRef>
          </p:style>
        </p:cxnSp>
      </p:grpSp>
      <p:sp>
        <p:nvSpPr>
          <p:cNvPr id="55" name="TextBox 54"/>
          <p:cNvSpPr txBox="1"/>
          <p:nvPr/>
        </p:nvSpPr>
        <p:spPr>
          <a:xfrm>
            <a:off x="3675857" y="2912231"/>
            <a:ext cx="4114799" cy="523220"/>
          </a:xfrm>
          <a:prstGeom prst="rect">
            <a:avLst/>
          </a:prstGeom>
          <a:noFill/>
        </p:spPr>
        <p:txBody>
          <a:bodyPr wrap="square" rtlCol="0">
            <a:spAutoFit/>
          </a:bodyPr>
          <a:lstStyle/>
          <a:p>
            <a:pPr algn="ctr"/>
            <a:r>
              <a:rPr lang="en-US" sz="2800" dirty="0" smtClean="0">
                <a:solidFill>
                  <a:schemeClr val="bg1"/>
                </a:solidFill>
              </a:rPr>
              <a:t>Mission Manager</a:t>
            </a:r>
            <a:endParaRPr lang="en-US" sz="2800" dirty="0">
              <a:solidFill>
                <a:schemeClr val="bg1"/>
              </a:solidFill>
            </a:endParaRPr>
          </a:p>
        </p:txBody>
      </p:sp>
    </p:spTree>
    <p:extLst>
      <p:ext uri="{BB962C8B-B14F-4D97-AF65-F5344CB8AC3E}">
        <p14:creationId xmlns:p14="http://schemas.microsoft.com/office/powerpoint/2010/main" val="1555816536"/>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29" name="Shape 403"/>
          <p:cNvSpPr/>
          <p:nvPr/>
        </p:nvSpPr>
        <p:spPr>
          <a:xfrm>
            <a:off x="533401" y="5257800"/>
            <a:ext cx="1524000" cy="990600"/>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endParaRPr lang="en-US" sz="2800" b="0" i="0" u="none" strike="noStrike" cap="none" baseline="0" dirty="0" smtClean="0">
              <a:solidFill>
                <a:schemeClr val="lt1"/>
              </a:solidFill>
              <a:latin typeface="Arial"/>
              <a:ea typeface="Arial"/>
              <a:cs typeface="Arial"/>
              <a:sym typeface="Arial"/>
            </a:endParaRPr>
          </a:p>
        </p:txBody>
      </p:sp>
      <p:sp>
        <p:nvSpPr>
          <p:cNvPr id="402" name="Shape 402"/>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dirty="0" smtClean="0">
                <a:solidFill>
                  <a:schemeClr val="accent1"/>
                </a:solidFill>
                <a:latin typeface="Arial"/>
                <a:ea typeface="Arial"/>
                <a:cs typeface="Arial"/>
                <a:sym typeface="Arial"/>
              </a:rPr>
              <a:t>Temporal Workload</a:t>
            </a:r>
            <a:endParaRPr lang="en-US" sz="4600" b="0" i="0" u="none" strike="noStrike" cap="none" baseline="0" dirty="0">
              <a:solidFill>
                <a:schemeClr val="accent1"/>
              </a:solidFill>
              <a:latin typeface="Arial"/>
              <a:ea typeface="Arial"/>
              <a:cs typeface="Arial"/>
              <a:sym typeface="Arial"/>
            </a:endParaRPr>
          </a:p>
        </p:txBody>
      </p:sp>
      <p:sp>
        <p:nvSpPr>
          <p:cNvPr id="10" name="Rounded Rectangle 9"/>
          <p:cNvSpPr/>
          <p:nvPr/>
        </p:nvSpPr>
        <p:spPr>
          <a:xfrm>
            <a:off x="685799" y="5483889"/>
            <a:ext cx="599159" cy="6121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p:cNvSpPr/>
          <p:nvPr/>
        </p:nvSpPr>
        <p:spPr>
          <a:xfrm>
            <a:off x="3200399" y="2666999"/>
            <a:ext cx="4968693" cy="3781353"/>
          </a:xfrm>
          <a:prstGeom prst="wedgeRoundRectCallout">
            <a:avLst>
              <a:gd name="adj1" fmla="val -94824"/>
              <a:gd name="adj2" fmla="val 2552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568339" y="5413914"/>
            <a:ext cx="1428554" cy="813372"/>
            <a:chOff x="288370" y="2875378"/>
            <a:chExt cx="2355183" cy="1136192"/>
          </a:xfrm>
        </p:grpSpPr>
        <p:sp>
          <p:nvSpPr>
            <p:cNvPr id="4" name="Oval 3"/>
            <p:cNvSpPr/>
            <p:nvPr/>
          </p:nvSpPr>
          <p:spPr>
            <a:xfrm>
              <a:off x="288370" y="2875378"/>
              <a:ext cx="787635" cy="6456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929289" y="3365930"/>
              <a:ext cx="787635" cy="6456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p:cNvSpPr/>
            <p:nvPr/>
          </p:nvSpPr>
          <p:spPr>
            <a:xfrm>
              <a:off x="1855918" y="2875378"/>
              <a:ext cx="787635" cy="6456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Curved Connector 5"/>
            <p:cNvCxnSpPr>
              <a:stCxn id="4" idx="4"/>
              <a:endCxn id="50" idx="2"/>
            </p:cNvCxnSpPr>
            <p:nvPr/>
          </p:nvCxnSpPr>
          <p:spPr>
            <a:xfrm rot="16200000" flipH="1">
              <a:off x="721872" y="3481333"/>
              <a:ext cx="167733" cy="247101"/>
            </a:xfrm>
            <a:prstGeom prst="curvedConnector2">
              <a:avLst/>
            </a:prstGeom>
            <a:ln>
              <a:tailEnd type="arrow"/>
            </a:ln>
          </p:spPr>
          <p:style>
            <a:lnRef idx="2">
              <a:schemeClr val="dk1"/>
            </a:lnRef>
            <a:fillRef idx="0">
              <a:schemeClr val="dk1"/>
            </a:fillRef>
            <a:effectRef idx="1">
              <a:schemeClr val="dk1"/>
            </a:effectRef>
            <a:fontRef idx="minor">
              <a:schemeClr val="tx1"/>
            </a:fontRef>
          </p:style>
        </p:cxnSp>
        <p:cxnSp>
          <p:nvCxnSpPr>
            <p:cNvPr id="9" name="Curved Connector 8"/>
            <p:cNvCxnSpPr/>
            <p:nvPr/>
          </p:nvCxnSpPr>
          <p:spPr>
            <a:xfrm flipV="1">
              <a:off x="1716924" y="3521017"/>
              <a:ext cx="532812" cy="167733"/>
            </a:xfrm>
            <a:prstGeom prst="curvedConnector2">
              <a:avLst/>
            </a:prstGeom>
            <a:ln>
              <a:tailEnd type="arrow"/>
            </a:ln>
          </p:spPr>
          <p:style>
            <a:lnRef idx="2">
              <a:schemeClr val="dk1"/>
            </a:lnRef>
            <a:fillRef idx="0">
              <a:schemeClr val="dk1"/>
            </a:fillRef>
            <a:effectRef idx="1">
              <a:schemeClr val="dk1"/>
            </a:effectRef>
            <a:fontRef idx="minor">
              <a:schemeClr val="tx1"/>
            </a:fontRef>
          </p:style>
        </p:cxnSp>
        <p:cxnSp>
          <p:nvCxnSpPr>
            <p:cNvPr id="17" name="Curved Connector 16"/>
            <p:cNvCxnSpPr>
              <a:stCxn id="50" idx="0"/>
              <a:endCxn id="4" idx="6"/>
            </p:cNvCxnSpPr>
            <p:nvPr/>
          </p:nvCxnSpPr>
          <p:spPr>
            <a:xfrm rot="16200000" flipV="1">
              <a:off x="1115690" y="3158514"/>
              <a:ext cx="167733" cy="247101"/>
            </a:xfrm>
            <a:prstGeom prst="curvedConnector2">
              <a:avLst/>
            </a:prstGeom>
            <a:ln>
              <a:tailEnd type="arrow"/>
            </a:ln>
          </p:spPr>
          <p:style>
            <a:lnRef idx="2">
              <a:schemeClr val="dk1"/>
            </a:lnRef>
            <a:fillRef idx="0">
              <a:schemeClr val="dk1"/>
            </a:fillRef>
            <a:effectRef idx="1">
              <a:schemeClr val="dk1"/>
            </a:effectRef>
            <a:fontRef idx="minor">
              <a:schemeClr val="tx1"/>
            </a:fontRef>
          </p:style>
        </p:cxnSp>
        <p:cxnSp>
          <p:nvCxnSpPr>
            <p:cNvPr id="24" name="Curved Connector 23"/>
            <p:cNvCxnSpPr>
              <a:stCxn id="51" idx="1"/>
              <a:endCxn id="4" idx="7"/>
            </p:cNvCxnSpPr>
            <p:nvPr/>
          </p:nvCxnSpPr>
          <p:spPr>
            <a:xfrm rot="16200000" flipV="1">
              <a:off x="1466627" y="2464626"/>
              <a:ext cx="6392" cy="1010606"/>
            </a:xfrm>
            <a:prstGeom prst="curvedConnector3">
              <a:avLst>
                <a:gd name="adj1" fmla="val 1579110"/>
              </a:avLst>
            </a:prstGeom>
            <a:ln>
              <a:tailEnd type="arrow"/>
            </a:ln>
          </p:spPr>
          <p:style>
            <a:lnRef idx="2">
              <a:schemeClr val="dk1"/>
            </a:lnRef>
            <a:fillRef idx="0">
              <a:schemeClr val="dk1"/>
            </a:fillRef>
            <a:effectRef idx="1">
              <a:schemeClr val="dk1"/>
            </a:effectRef>
            <a:fontRef idx="minor">
              <a:schemeClr val="tx1"/>
            </a:fontRef>
          </p:style>
        </p:cxnSp>
      </p:grpSp>
      <p:sp>
        <p:nvSpPr>
          <p:cNvPr id="55" name="TextBox 54"/>
          <p:cNvSpPr txBox="1"/>
          <p:nvPr/>
        </p:nvSpPr>
        <p:spPr>
          <a:xfrm>
            <a:off x="3675857" y="2912231"/>
            <a:ext cx="4114799" cy="523220"/>
          </a:xfrm>
          <a:prstGeom prst="rect">
            <a:avLst/>
          </a:prstGeom>
          <a:noFill/>
        </p:spPr>
        <p:txBody>
          <a:bodyPr wrap="square" rtlCol="0">
            <a:spAutoFit/>
          </a:bodyPr>
          <a:lstStyle/>
          <a:p>
            <a:pPr algn="ctr"/>
            <a:r>
              <a:rPr lang="en-US" sz="2800" dirty="0" smtClean="0">
                <a:solidFill>
                  <a:schemeClr val="bg1"/>
                </a:solidFill>
              </a:rPr>
              <a:t>Mission Manager</a:t>
            </a:r>
            <a:endParaRPr lang="en-US" sz="2800" dirty="0">
              <a:solidFill>
                <a:schemeClr val="bg1"/>
              </a:solidFill>
            </a:endParaRPr>
          </a:p>
        </p:txBody>
      </p:sp>
      <p:grpSp>
        <p:nvGrpSpPr>
          <p:cNvPr id="389" name="Group 388"/>
          <p:cNvGrpSpPr/>
          <p:nvPr/>
        </p:nvGrpSpPr>
        <p:grpSpPr>
          <a:xfrm>
            <a:off x="1723628" y="1255013"/>
            <a:ext cx="7296943" cy="6850337"/>
            <a:chOff x="1618457" y="1226863"/>
            <a:chExt cx="7296943" cy="6850337"/>
          </a:xfrm>
        </p:grpSpPr>
        <p:cxnSp>
          <p:nvCxnSpPr>
            <p:cNvPr id="53" name="Curved Connector 52"/>
            <p:cNvCxnSpPr>
              <a:stCxn id="27" idx="1"/>
              <a:endCxn id="384" idx="2"/>
            </p:cNvCxnSpPr>
            <p:nvPr/>
          </p:nvCxnSpPr>
          <p:spPr>
            <a:xfrm rot="16200000" flipH="1">
              <a:off x="3670560" y="4813559"/>
              <a:ext cx="1287737" cy="1277143"/>
            </a:xfrm>
            <a:prstGeom prst="curvedConnector2">
              <a:avLst/>
            </a:prstGeom>
            <a:ln>
              <a:tailEnd type="arrow"/>
            </a:ln>
          </p:spPr>
          <p:style>
            <a:lnRef idx="2">
              <a:schemeClr val="dk1"/>
            </a:lnRef>
            <a:fillRef idx="0">
              <a:schemeClr val="dk1"/>
            </a:fillRef>
            <a:effectRef idx="1">
              <a:schemeClr val="dk1"/>
            </a:effectRef>
            <a:fontRef idx="minor">
              <a:schemeClr val="tx1"/>
            </a:fontRef>
          </p:style>
        </p:cxnSp>
        <p:cxnSp>
          <p:nvCxnSpPr>
            <p:cNvPr id="57" name="Curved Connector 56"/>
            <p:cNvCxnSpPr>
              <a:stCxn id="384" idx="3"/>
              <a:endCxn id="27" idx="0"/>
            </p:cNvCxnSpPr>
            <p:nvPr/>
          </p:nvCxnSpPr>
          <p:spPr>
            <a:xfrm rot="16200000" flipV="1">
              <a:off x="5785111" y="2965710"/>
              <a:ext cx="1097237" cy="1200943"/>
            </a:xfrm>
            <a:prstGeom prst="curvedConnector2">
              <a:avLst/>
            </a:prstGeom>
            <a:ln>
              <a:tailEnd type="arrow"/>
            </a:ln>
          </p:spPr>
          <p:style>
            <a:lnRef idx="2">
              <a:schemeClr val="dk1"/>
            </a:lnRef>
            <a:fillRef idx="0">
              <a:schemeClr val="dk1"/>
            </a:fillRef>
            <a:effectRef idx="1">
              <a:schemeClr val="dk1"/>
            </a:effectRef>
            <a:fontRef idx="minor">
              <a:schemeClr val="tx1"/>
            </a:fontRef>
          </p:style>
        </p:cxnSp>
        <p:sp>
          <p:nvSpPr>
            <p:cNvPr id="27" name="Pie 26"/>
            <p:cNvSpPr/>
            <p:nvPr/>
          </p:nvSpPr>
          <p:spPr>
            <a:xfrm>
              <a:off x="1618457" y="1226863"/>
              <a:ext cx="4114800" cy="3581400"/>
            </a:xfrm>
            <a:prstGeom prst="pie">
              <a:avLst>
                <a:gd name="adj1" fmla="val 21375421"/>
                <a:gd name="adj2" fmla="val 5697318"/>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84" name="Pie 383"/>
            <p:cNvSpPr/>
            <p:nvPr/>
          </p:nvSpPr>
          <p:spPr>
            <a:xfrm>
              <a:off x="4953000" y="4114800"/>
              <a:ext cx="3962400" cy="3962400"/>
            </a:xfrm>
            <a:prstGeom prst="pie">
              <a:avLst>
                <a:gd name="adj1" fmla="val 10473580"/>
                <a:gd name="adj2" fmla="val 17944644"/>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sp>
        <p:nvSpPr>
          <p:cNvPr id="390" name="TextBox 389"/>
          <p:cNvSpPr txBox="1"/>
          <p:nvPr/>
        </p:nvSpPr>
        <p:spPr>
          <a:xfrm>
            <a:off x="6792209" y="2490039"/>
            <a:ext cx="1996893" cy="954107"/>
          </a:xfrm>
          <a:prstGeom prst="rect">
            <a:avLst/>
          </a:prstGeom>
          <a:solidFill>
            <a:schemeClr val="tx1">
              <a:lumMod val="65000"/>
              <a:lumOff val="35000"/>
            </a:schemeClr>
          </a:solidFill>
        </p:spPr>
        <p:txBody>
          <a:bodyPr wrap="square" rtlCol="0">
            <a:spAutoFit/>
          </a:bodyPr>
          <a:lstStyle/>
          <a:p>
            <a:pPr algn="ctr"/>
            <a:r>
              <a:rPr lang="en-US" sz="2800" dirty="0" smtClean="0">
                <a:solidFill>
                  <a:schemeClr val="bg1"/>
                </a:solidFill>
              </a:rPr>
              <a:t>Transition Frequency</a:t>
            </a:r>
            <a:endParaRPr lang="en-US" sz="2800" dirty="0">
              <a:solidFill>
                <a:schemeClr val="bg1"/>
              </a:solidFill>
            </a:endParaRPr>
          </a:p>
        </p:txBody>
      </p:sp>
    </p:spTree>
    <p:extLst>
      <p:ext uri="{BB962C8B-B14F-4D97-AF65-F5344CB8AC3E}">
        <p14:creationId xmlns:p14="http://schemas.microsoft.com/office/powerpoint/2010/main" val="3663359558"/>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Causes “Work”</a:t>
            </a:r>
          </a:p>
        </p:txBody>
      </p:sp>
      <p:grpSp>
        <p:nvGrpSpPr>
          <p:cNvPr id="3" name="Group 2"/>
          <p:cNvGrpSpPr/>
          <p:nvPr/>
        </p:nvGrpSpPr>
        <p:grpSpPr>
          <a:xfrm>
            <a:off x="761996" y="1752600"/>
            <a:ext cx="7618903" cy="4800599"/>
            <a:chOff x="761996" y="1752600"/>
            <a:chExt cx="7618903" cy="4800599"/>
          </a:xfrm>
        </p:grpSpPr>
        <p:sp>
          <p:nvSpPr>
            <p:cNvPr id="4" name="Freeform 3"/>
            <p:cNvSpPr/>
            <p:nvPr/>
          </p:nvSpPr>
          <p:spPr>
            <a:xfrm>
              <a:off x="4638394" y="5017007"/>
              <a:ext cx="3742505" cy="1536192"/>
            </a:xfrm>
            <a:custGeom>
              <a:avLst/>
              <a:gdLst>
                <a:gd name="connsiteX0" fmla="*/ 0 w 3742505"/>
                <a:gd name="connsiteY0" fmla="*/ 153619 h 1536192"/>
                <a:gd name="connsiteX1" fmla="*/ 153619 w 3742505"/>
                <a:gd name="connsiteY1" fmla="*/ 0 h 1536192"/>
                <a:gd name="connsiteX2" fmla="*/ 3588886 w 3742505"/>
                <a:gd name="connsiteY2" fmla="*/ 0 h 1536192"/>
                <a:gd name="connsiteX3" fmla="*/ 3742505 w 3742505"/>
                <a:gd name="connsiteY3" fmla="*/ 153619 h 1536192"/>
                <a:gd name="connsiteX4" fmla="*/ 3742505 w 3742505"/>
                <a:gd name="connsiteY4" fmla="*/ 1382573 h 1536192"/>
                <a:gd name="connsiteX5" fmla="*/ 3588886 w 3742505"/>
                <a:gd name="connsiteY5" fmla="*/ 1536192 h 1536192"/>
                <a:gd name="connsiteX6" fmla="*/ 153619 w 3742505"/>
                <a:gd name="connsiteY6" fmla="*/ 1536192 h 1536192"/>
                <a:gd name="connsiteX7" fmla="*/ 0 w 3742505"/>
                <a:gd name="connsiteY7" fmla="*/ 1382573 h 1536192"/>
                <a:gd name="connsiteX8" fmla="*/ 0 w 3742505"/>
                <a:gd name="connsiteY8" fmla="*/ 153619 h 153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505" h="1536192">
                  <a:moveTo>
                    <a:pt x="0" y="153619"/>
                  </a:moveTo>
                  <a:cubicBezTo>
                    <a:pt x="0" y="68778"/>
                    <a:pt x="68778" y="0"/>
                    <a:pt x="153619" y="0"/>
                  </a:cubicBezTo>
                  <a:lnTo>
                    <a:pt x="3588886" y="0"/>
                  </a:lnTo>
                  <a:cubicBezTo>
                    <a:pt x="3673727" y="0"/>
                    <a:pt x="3742505" y="68778"/>
                    <a:pt x="3742505" y="153619"/>
                  </a:cubicBezTo>
                  <a:lnTo>
                    <a:pt x="3742505" y="1382573"/>
                  </a:lnTo>
                  <a:cubicBezTo>
                    <a:pt x="3742505" y="1467414"/>
                    <a:pt x="3673727" y="1536192"/>
                    <a:pt x="3588886" y="1536192"/>
                  </a:cubicBezTo>
                  <a:lnTo>
                    <a:pt x="153619" y="1536192"/>
                  </a:lnTo>
                  <a:cubicBezTo>
                    <a:pt x="68778" y="1536192"/>
                    <a:pt x="0" y="1467414"/>
                    <a:pt x="0" y="1382573"/>
                  </a:cubicBezTo>
                  <a:lnTo>
                    <a:pt x="0" y="153619"/>
                  </a:lnTo>
                  <a:close/>
                </a:path>
              </a:pathLst>
            </a:custGeom>
            <a:ln>
              <a:solidFill>
                <a:schemeClr val="tx1"/>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09837" tIns="471134" rIns="87084" bIns="87084" numCol="1" spcCol="1270" anchor="t" anchorCtr="0">
              <a:noAutofit/>
            </a:bodyPr>
            <a:lstStyle/>
            <a:p>
              <a:pPr marL="114300" lvl="1" indent="-114300" algn="r" defTabSz="622300">
                <a:lnSpc>
                  <a:spcPct val="90000"/>
                </a:lnSpc>
                <a:spcBef>
                  <a:spcPct val="0"/>
                </a:spcBef>
                <a:spcAft>
                  <a:spcPct val="15000"/>
                </a:spcAft>
                <a:buChar char="••"/>
              </a:pPr>
              <a:endParaRPr lang="en-US" sz="1400" kern="1200" dirty="0"/>
            </a:p>
          </p:txBody>
        </p:sp>
        <p:sp>
          <p:nvSpPr>
            <p:cNvPr id="5" name="Freeform 4"/>
            <p:cNvSpPr/>
            <p:nvPr/>
          </p:nvSpPr>
          <p:spPr>
            <a:xfrm>
              <a:off x="761996" y="5017007"/>
              <a:ext cx="3742505" cy="1536192"/>
            </a:xfrm>
            <a:custGeom>
              <a:avLst/>
              <a:gdLst>
                <a:gd name="connsiteX0" fmla="*/ 0 w 3742505"/>
                <a:gd name="connsiteY0" fmla="*/ 153619 h 1536192"/>
                <a:gd name="connsiteX1" fmla="*/ 153619 w 3742505"/>
                <a:gd name="connsiteY1" fmla="*/ 0 h 1536192"/>
                <a:gd name="connsiteX2" fmla="*/ 3588886 w 3742505"/>
                <a:gd name="connsiteY2" fmla="*/ 0 h 1536192"/>
                <a:gd name="connsiteX3" fmla="*/ 3742505 w 3742505"/>
                <a:gd name="connsiteY3" fmla="*/ 153619 h 1536192"/>
                <a:gd name="connsiteX4" fmla="*/ 3742505 w 3742505"/>
                <a:gd name="connsiteY4" fmla="*/ 1382573 h 1536192"/>
                <a:gd name="connsiteX5" fmla="*/ 3588886 w 3742505"/>
                <a:gd name="connsiteY5" fmla="*/ 1536192 h 1536192"/>
                <a:gd name="connsiteX6" fmla="*/ 153619 w 3742505"/>
                <a:gd name="connsiteY6" fmla="*/ 1536192 h 1536192"/>
                <a:gd name="connsiteX7" fmla="*/ 0 w 3742505"/>
                <a:gd name="connsiteY7" fmla="*/ 1382573 h 1536192"/>
                <a:gd name="connsiteX8" fmla="*/ 0 w 3742505"/>
                <a:gd name="connsiteY8" fmla="*/ 153619 h 153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505" h="1536192">
                  <a:moveTo>
                    <a:pt x="0" y="153619"/>
                  </a:moveTo>
                  <a:cubicBezTo>
                    <a:pt x="0" y="68778"/>
                    <a:pt x="68778" y="0"/>
                    <a:pt x="153619" y="0"/>
                  </a:cubicBezTo>
                  <a:lnTo>
                    <a:pt x="3588886" y="0"/>
                  </a:lnTo>
                  <a:cubicBezTo>
                    <a:pt x="3673727" y="0"/>
                    <a:pt x="3742505" y="68778"/>
                    <a:pt x="3742505" y="153619"/>
                  </a:cubicBezTo>
                  <a:lnTo>
                    <a:pt x="3742505" y="1382573"/>
                  </a:lnTo>
                  <a:cubicBezTo>
                    <a:pt x="3742505" y="1467414"/>
                    <a:pt x="3673727" y="1536192"/>
                    <a:pt x="3588886" y="1536192"/>
                  </a:cubicBezTo>
                  <a:lnTo>
                    <a:pt x="153619" y="1536192"/>
                  </a:lnTo>
                  <a:cubicBezTo>
                    <a:pt x="68778" y="1536192"/>
                    <a:pt x="0" y="1467414"/>
                    <a:pt x="0" y="1382573"/>
                  </a:cubicBezTo>
                  <a:lnTo>
                    <a:pt x="0" y="153619"/>
                  </a:lnTo>
                  <a:close/>
                </a:path>
              </a:pathLst>
            </a:custGeom>
            <a:ln>
              <a:solidFill>
                <a:schemeClr val="tx1"/>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7085" tIns="471134" rIns="1209836" bIns="87084"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p:txBody>
        </p:sp>
        <p:sp>
          <p:nvSpPr>
            <p:cNvPr id="6" name="Freeform 5"/>
            <p:cNvSpPr/>
            <p:nvPr/>
          </p:nvSpPr>
          <p:spPr>
            <a:xfrm>
              <a:off x="4638394" y="1752600"/>
              <a:ext cx="3742505" cy="1536192"/>
            </a:xfrm>
            <a:custGeom>
              <a:avLst/>
              <a:gdLst>
                <a:gd name="connsiteX0" fmla="*/ 0 w 3742505"/>
                <a:gd name="connsiteY0" fmla="*/ 153619 h 1536192"/>
                <a:gd name="connsiteX1" fmla="*/ 153619 w 3742505"/>
                <a:gd name="connsiteY1" fmla="*/ 0 h 1536192"/>
                <a:gd name="connsiteX2" fmla="*/ 3588886 w 3742505"/>
                <a:gd name="connsiteY2" fmla="*/ 0 h 1536192"/>
                <a:gd name="connsiteX3" fmla="*/ 3742505 w 3742505"/>
                <a:gd name="connsiteY3" fmla="*/ 153619 h 1536192"/>
                <a:gd name="connsiteX4" fmla="*/ 3742505 w 3742505"/>
                <a:gd name="connsiteY4" fmla="*/ 1382573 h 1536192"/>
                <a:gd name="connsiteX5" fmla="*/ 3588886 w 3742505"/>
                <a:gd name="connsiteY5" fmla="*/ 1536192 h 1536192"/>
                <a:gd name="connsiteX6" fmla="*/ 153619 w 3742505"/>
                <a:gd name="connsiteY6" fmla="*/ 1536192 h 1536192"/>
                <a:gd name="connsiteX7" fmla="*/ 0 w 3742505"/>
                <a:gd name="connsiteY7" fmla="*/ 1382573 h 1536192"/>
                <a:gd name="connsiteX8" fmla="*/ 0 w 3742505"/>
                <a:gd name="connsiteY8" fmla="*/ 153619 h 153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505" h="1536192">
                  <a:moveTo>
                    <a:pt x="0" y="153619"/>
                  </a:moveTo>
                  <a:cubicBezTo>
                    <a:pt x="0" y="68778"/>
                    <a:pt x="68778" y="0"/>
                    <a:pt x="153619" y="0"/>
                  </a:cubicBezTo>
                  <a:lnTo>
                    <a:pt x="3588886" y="0"/>
                  </a:lnTo>
                  <a:cubicBezTo>
                    <a:pt x="3673727" y="0"/>
                    <a:pt x="3742505" y="68778"/>
                    <a:pt x="3742505" y="153619"/>
                  </a:cubicBezTo>
                  <a:lnTo>
                    <a:pt x="3742505" y="1382573"/>
                  </a:lnTo>
                  <a:cubicBezTo>
                    <a:pt x="3742505" y="1467414"/>
                    <a:pt x="3673727" y="1536192"/>
                    <a:pt x="3588886" y="1536192"/>
                  </a:cubicBezTo>
                  <a:lnTo>
                    <a:pt x="153619" y="1536192"/>
                  </a:lnTo>
                  <a:cubicBezTo>
                    <a:pt x="68778" y="1536192"/>
                    <a:pt x="0" y="1467414"/>
                    <a:pt x="0" y="1382573"/>
                  </a:cubicBezTo>
                  <a:lnTo>
                    <a:pt x="0" y="153619"/>
                  </a:lnTo>
                  <a:close/>
                </a:path>
              </a:pathLst>
            </a:custGeom>
            <a:ln>
              <a:solidFill>
                <a:schemeClr val="tx1"/>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09837" tIns="87085" rIns="87084" bIns="471133" numCol="1" spcCol="1270" anchor="t" anchorCtr="0">
              <a:noAutofit/>
            </a:bodyPr>
            <a:lstStyle/>
            <a:p>
              <a:pPr marL="114300" lvl="1" indent="-114300" algn="r" defTabSz="622300">
                <a:lnSpc>
                  <a:spcPct val="90000"/>
                </a:lnSpc>
                <a:spcBef>
                  <a:spcPct val="0"/>
                </a:spcBef>
                <a:spcAft>
                  <a:spcPct val="15000"/>
                </a:spcAft>
                <a:buChar char="••"/>
              </a:pPr>
              <a:endParaRPr lang="en-US" sz="1400" kern="1200" dirty="0"/>
            </a:p>
          </p:txBody>
        </p:sp>
        <p:sp>
          <p:nvSpPr>
            <p:cNvPr id="12" name="Freeform 11"/>
            <p:cNvSpPr/>
            <p:nvPr/>
          </p:nvSpPr>
          <p:spPr>
            <a:xfrm>
              <a:off x="763099" y="1752600"/>
              <a:ext cx="3754529" cy="1536192"/>
            </a:xfrm>
            <a:custGeom>
              <a:avLst/>
              <a:gdLst>
                <a:gd name="connsiteX0" fmla="*/ 0 w 3754529"/>
                <a:gd name="connsiteY0" fmla="*/ 153619 h 1536192"/>
                <a:gd name="connsiteX1" fmla="*/ 153619 w 3754529"/>
                <a:gd name="connsiteY1" fmla="*/ 0 h 1536192"/>
                <a:gd name="connsiteX2" fmla="*/ 3600910 w 3754529"/>
                <a:gd name="connsiteY2" fmla="*/ 0 h 1536192"/>
                <a:gd name="connsiteX3" fmla="*/ 3754529 w 3754529"/>
                <a:gd name="connsiteY3" fmla="*/ 153619 h 1536192"/>
                <a:gd name="connsiteX4" fmla="*/ 3754529 w 3754529"/>
                <a:gd name="connsiteY4" fmla="*/ 1382573 h 1536192"/>
                <a:gd name="connsiteX5" fmla="*/ 3600910 w 3754529"/>
                <a:gd name="connsiteY5" fmla="*/ 1536192 h 1536192"/>
                <a:gd name="connsiteX6" fmla="*/ 153619 w 3754529"/>
                <a:gd name="connsiteY6" fmla="*/ 1536192 h 1536192"/>
                <a:gd name="connsiteX7" fmla="*/ 0 w 3754529"/>
                <a:gd name="connsiteY7" fmla="*/ 1382573 h 1536192"/>
                <a:gd name="connsiteX8" fmla="*/ 0 w 3754529"/>
                <a:gd name="connsiteY8" fmla="*/ 153619 h 153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4529" h="1536192">
                  <a:moveTo>
                    <a:pt x="0" y="153619"/>
                  </a:moveTo>
                  <a:cubicBezTo>
                    <a:pt x="0" y="68778"/>
                    <a:pt x="68778" y="0"/>
                    <a:pt x="153619" y="0"/>
                  </a:cubicBezTo>
                  <a:lnTo>
                    <a:pt x="3600910" y="0"/>
                  </a:lnTo>
                  <a:cubicBezTo>
                    <a:pt x="3685751" y="0"/>
                    <a:pt x="3754529" y="68778"/>
                    <a:pt x="3754529" y="153619"/>
                  </a:cubicBezTo>
                  <a:lnTo>
                    <a:pt x="3754529" y="1382573"/>
                  </a:lnTo>
                  <a:cubicBezTo>
                    <a:pt x="3754529" y="1467414"/>
                    <a:pt x="3685751" y="1536192"/>
                    <a:pt x="3600910" y="1536192"/>
                  </a:cubicBezTo>
                  <a:lnTo>
                    <a:pt x="153619" y="1536192"/>
                  </a:lnTo>
                  <a:cubicBezTo>
                    <a:pt x="68778" y="1536192"/>
                    <a:pt x="0" y="1467414"/>
                    <a:pt x="0" y="1382573"/>
                  </a:cubicBezTo>
                  <a:lnTo>
                    <a:pt x="0" y="153619"/>
                  </a:lnTo>
                  <a:close/>
                </a:path>
              </a:pathLst>
            </a:custGeom>
            <a:ln>
              <a:solidFill>
                <a:schemeClr val="tx1"/>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7085" tIns="87085" rIns="1213444" bIns="471133"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p:txBody>
        </p:sp>
        <p:sp>
          <p:nvSpPr>
            <p:cNvPr id="17" name="Freeform 16"/>
            <p:cNvSpPr/>
            <p:nvPr/>
          </p:nvSpPr>
          <p:spPr>
            <a:xfrm>
              <a:off x="2445334" y="2026234"/>
              <a:ext cx="2078659" cy="2078659"/>
            </a:xfrm>
            <a:custGeom>
              <a:avLst/>
              <a:gdLst>
                <a:gd name="connsiteX0" fmla="*/ 0 w 2078659"/>
                <a:gd name="connsiteY0" fmla="*/ 2078659 h 2078659"/>
                <a:gd name="connsiteX1" fmla="*/ 2078659 w 2078659"/>
                <a:gd name="connsiteY1" fmla="*/ 0 h 2078659"/>
                <a:gd name="connsiteX2" fmla="*/ 2078659 w 2078659"/>
                <a:gd name="connsiteY2" fmla="*/ 2078659 h 2078659"/>
                <a:gd name="connsiteX3" fmla="*/ 0 w 2078659"/>
                <a:gd name="connsiteY3" fmla="*/ 2078659 h 2078659"/>
              </a:gdLst>
              <a:ahLst/>
              <a:cxnLst>
                <a:cxn ang="0">
                  <a:pos x="connsiteX0" y="connsiteY0"/>
                </a:cxn>
                <a:cxn ang="0">
                  <a:pos x="connsiteX1" y="connsiteY1"/>
                </a:cxn>
                <a:cxn ang="0">
                  <a:pos x="connsiteX2" y="connsiteY2"/>
                </a:cxn>
                <a:cxn ang="0">
                  <a:pos x="connsiteX3" y="connsiteY3"/>
                </a:cxn>
              </a:cxnLst>
              <a:rect l="l" t="t" r="r" b="b"/>
              <a:pathLst>
                <a:path w="2078659" h="2078659">
                  <a:moveTo>
                    <a:pt x="0" y="2078659"/>
                  </a:moveTo>
                  <a:cubicBezTo>
                    <a:pt x="0" y="930647"/>
                    <a:pt x="930647" y="0"/>
                    <a:pt x="2078659" y="0"/>
                  </a:cubicBezTo>
                  <a:lnTo>
                    <a:pt x="2078659" y="2078659"/>
                  </a:lnTo>
                  <a:lnTo>
                    <a:pt x="0" y="2078659"/>
                  </a:lnTo>
                  <a:close/>
                </a:path>
              </a:pathLst>
            </a:custGeom>
            <a:solidFill>
              <a:schemeClr val="tx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08393" tIns="708393" rIns="99568" bIns="99568" numCol="1" spcCol="1270" anchor="ctr" anchorCtr="0">
              <a:noAutofit/>
            </a:bodyPr>
            <a:lstStyle/>
            <a:p>
              <a:pPr lvl="0" algn="ctr" defTabSz="622300">
                <a:lnSpc>
                  <a:spcPct val="90000"/>
                </a:lnSpc>
                <a:spcBef>
                  <a:spcPct val="0"/>
                </a:spcBef>
                <a:spcAft>
                  <a:spcPct val="35000"/>
                </a:spcAft>
              </a:pPr>
              <a:endParaRPr lang="en-US" sz="1400" kern="1200" dirty="0"/>
            </a:p>
          </p:txBody>
        </p:sp>
        <p:sp>
          <p:nvSpPr>
            <p:cNvPr id="18" name="Freeform 17"/>
            <p:cNvSpPr/>
            <p:nvPr/>
          </p:nvSpPr>
          <p:spPr>
            <a:xfrm>
              <a:off x="4620006" y="2026234"/>
              <a:ext cx="2078659" cy="2078659"/>
            </a:xfrm>
            <a:custGeom>
              <a:avLst/>
              <a:gdLst>
                <a:gd name="connsiteX0" fmla="*/ 0 w 2078659"/>
                <a:gd name="connsiteY0" fmla="*/ 2078659 h 2078659"/>
                <a:gd name="connsiteX1" fmla="*/ 2078659 w 2078659"/>
                <a:gd name="connsiteY1" fmla="*/ 0 h 2078659"/>
                <a:gd name="connsiteX2" fmla="*/ 2078659 w 2078659"/>
                <a:gd name="connsiteY2" fmla="*/ 2078659 h 2078659"/>
                <a:gd name="connsiteX3" fmla="*/ 0 w 2078659"/>
                <a:gd name="connsiteY3" fmla="*/ 2078659 h 2078659"/>
              </a:gdLst>
              <a:ahLst/>
              <a:cxnLst>
                <a:cxn ang="0">
                  <a:pos x="connsiteX0" y="connsiteY0"/>
                </a:cxn>
                <a:cxn ang="0">
                  <a:pos x="connsiteX1" y="connsiteY1"/>
                </a:cxn>
                <a:cxn ang="0">
                  <a:pos x="connsiteX2" y="connsiteY2"/>
                </a:cxn>
                <a:cxn ang="0">
                  <a:pos x="connsiteX3" y="connsiteY3"/>
                </a:cxn>
              </a:cxnLst>
              <a:rect l="l" t="t" r="r" b="b"/>
              <a:pathLst>
                <a:path w="2078659" h="2078659">
                  <a:moveTo>
                    <a:pt x="0" y="0"/>
                  </a:moveTo>
                  <a:cubicBezTo>
                    <a:pt x="1148012" y="0"/>
                    <a:pt x="2078659" y="930647"/>
                    <a:pt x="2078659" y="2078659"/>
                  </a:cubicBezTo>
                  <a:lnTo>
                    <a:pt x="0" y="2078659"/>
                  </a:lnTo>
                  <a:lnTo>
                    <a:pt x="0" y="0"/>
                  </a:lnTo>
                  <a:close/>
                </a:path>
              </a:pathLst>
            </a:custGeom>
            <a:solidFill>
              <a:schemeClr val="tx1">
                <a:lumMod val="65000"/>
                <a:lumOff val="3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9568" tIns="708393" rIns="708393" bIns="99568" numCol="1" spcCol="1270" anchor="ctr" anchorCtr="0">
              <a:noAutofit/>
            </a:bodyPr>
            <a:lstStyle/>
            <a:p>
              <a:pPr lvl="0" algn="ctr" defTabSz="622300">
                <a:lnSpc>
                  <a:spcPct val="90000"/>
                </a:lnSpc>
                <a:spcBef>
                  <a:spcPct val="0"/>
                </a:spcBef>
                <a:spcAft>
                  <a:spcPct val="35000"/>
                </a:spcAft>
              </a:pPr>
              <a:endParaRPr lang="en-US" sz="1400" kern="1200" dirty="0"/>
            </a:p>
          </p:txBody>
        </p:sp>
        <p:sp>
          <p:nvSpPr>
            <p:cNvPr id="19" name="Freeform 18"/>
            <p:cNvSpPr/>
            <p:nvPr/>
          </p:nvSpPr>
          <p:spPr>
            <a:xfrm rot="21600000">
              <a:off x="4620006" y="4200904"/>
              <a:ext cx="2078660" cy="2078660"/>
            </a:xfrm>
            <a:custGeom>
              <a:avLst/>
              <a:gdLst>
                <a:gd name="connsiteX0" fmla="*/ 0 w 2078659"/>
                <a:gd name="connsiteY0" fmla="*/ 2078659 h 2078659"/>
                <a:gd name="connsiteX1" fmla="*/ 2078659 w 2078659"/>
                <a:gd name="connsiteY1" fmla="*/ 0 h 2078659"/>
                <a:gd name="connsiteX2" fmla="*/ 2078659 w 2078659"/>
                <a:gd name="connsiteY2" fmla="*/ 2078659 h 2078659"/>
                <a:gd name="connsiteX3" fmla="*/ 0 w 2078659"/>
                <a:gd name="connsiteY3" fmla="*/ 2078659 h 2078659"/>
              </a:gdLst>
              <a:ahLst/>
              <a:cxnLst>
                <a:cxn ang="0">
                  <a:pos x="connsiteX0" y="connsiteY0"/>
                </a:cxn>
                <a:cxn ang="0">
                  <a:pos x="connsiteX1" y="connsiteY1"/>
                </a:cxn>
                <a:cxn ang="0">
                  <a:pos x="connsiteX2" y="connsiteY2"/>
                </a:cxn>
                <a:cxn ang="0">
                  <a:pos x="connsiteX3" y="connsiteY3"/>
                </a:cxn>
              </a:cxnLst>
              <a:rect l="l" t="t" r="r" b="b"/>
              <a:pathLst>
                <a:path w="2078659" h="2078659">
                  <a:moveTo>
                    <a:pt x="2078659" y="0"/>
                  </a:moveTo>
                  <a:cubicBezTo>
                    <a:pt x="2078659" y="1148012"/>
                    <a:pt x="1148012" y="2078659"/>
                    <a:pt x="0" y="2078659"/>
                  </a:cubicBezTo>
                  <a:lnTo>
                    <a:pt x="0" y="0"/>
                  </a:lnTo>
                  <a:lnTo>
                    <a:pt x="2078659" y="0"/>
                  </a:lnTo>
                  <a:close/>
                </a:path>
              </a:pathLst>
            </a:custGeom>
            <a:solidFill>
              <a:schemeClr val="tx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9568" tIns="99569" rIns="708394" bIns="708393" numCol="1" spcCol="1270" anchor="ctr" anchorCtr="0">
              <a:noAutofit/>
            </a:bodyPr>
            <a:lstStyle/>
            <a:p>
              <a:pPr lvl="0" algn="ctr" defTabSz="622300">
                <a:lnSpc>
                  <a:spcPct val="90000"/>
                </a:lnSpc>
                <a:spcBef>
                  <a:spcPct val="0"/>
                </a:spcBef>
                <a:spcAft>
                  <a:spcPct val="35000"/>
                </a:spcAft>
              </a:pPr>
              <a:endParaRPr lang="en-US" sz="1400" kern="1200" dirty="0"/>
            </a:p>
          </p:txBody>
        </p:sp>
        <p:sp>
          <p:nvSpPr>
            <p:cNvPr id="20" name="Freeform 19"/>
            <p:cNvSpPr/>
            <p:nvPr/>
          </p:nvSpPr>
          <p:spPr>
            <a:xfrm rot="21600000">
              <a:off x="2445334" y="4200905"/>
              <a:ext cx="2078660" cy="2078659"/>
            </a:xfrm>
            <a:custGeom>
              <a:avLst/>
              <a:gdLst>
                <a:gd name="connsiteX0" fmla="*/ 0 w 2078659"/>
                <a:gd name="connsiteY0" fmla="*/ 2078659 h 2078659"/>
                <a:gd name="connsiteX1" fmla="*/ 2078659 w 2078659"/>
                <a:gd name="connsiteY1" fmla="*/ 0 h 2078659"/>
                <a:gd name="connsiteX2" fmla="*/ 2078659 w 2078659"/>
                <a:gd name="connsiteY2" fmla="*/ 2078659 h 2078659"/>
                <a:gd name="connsiteX3" fmla="*/ 0 w 2078659"/>
                <a:gd name="connsiteY3" fmla="*/ 2078659 h 2078659"/>
              </a:gdLst>
              <a:ahLst/>
              <a:cxnLst>
                <a:cxn ang="0">
                  <a:pos x="connsiteX0" y="connsiteY0"/>
                </a:cxn>
                <a:cxn ang="0">
                  <a:pos x="connsiteX1" y="connsiteY1"/>
                </a:cxn>
                <a:cxn ang="0">
                  <a:pos x="connsiteX2" y="connsiteY2"/>
                </a:cxn>
                <a:cxn ang="0">
                  <a:pos x="connsiteX3" y="connsiteY3"/>
                </a:cxn>
              </a:cxnLst>
              <a:rect l="l" t="t" r="r" b="b"/>
              <a:pathLst>
                <a:path w="2078659" h="2078659">
                  <a:moveTo>
                    <a:pt x="2078659" y="2078659"/>
                  </a:moveTo>
                  <a:cubicBezTo>
                    <a:pt x="930647" y="2078659"/>
                    <a:pt x="0" y="1148012"/>
                    <a:pt x="0" y="0"/>
                  </a:cubicBezTo>
                  <a:lnTo>
                    <a:pt x="2078659" y="0"/>
                  </a:lnTo>
                  <a:lnTo>
                    <a:pt x="2078659" y="2078659"/>
                  </a:lnTo>
                  <a:close/>
                </a:path>
              </a:pathLst>
            </a:custGeom>
            <a:solidFill>
              <a:schemeClr val="tx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08393" tIns="99568" rIns="99569" bIns="708393" numCol="1" spcCol="1270" anchor="ctr" anchorCtr="0">
              <a:noAutofit/>
            </a:bodyPr>
            <a:lstStyle/>
            <a:p>
              <a:pPr lvl="0" algn="ctr" defTabSz="622300">
                <a:lnSpc>
                  <a:spcPct val="90000"/>
                </a:lnSpc>
                <a:spcBef>
                  <a:spcPct val="0"/>
                </a:spcBef>
                <a:spcAft>
                  <a:spcPct val="35000"/>
                </a:spcAft>
              </a:pPr>
              <a:endParaRPr lang="en-US" sz="1400" kern="1200" dirty="0"/>
            </a:p>
          </p:txBody>
        </p:sp>
      </p:grpSp>
      <p:sp>
        <p:nvSpPr>
          <p:cNvPr id="8" name="Rectangle 7"/>
          <p:cNvSpPr/>
          <p:nvPr/>
        </p:nvSpPr>
        <p:spPr>
          <a:xfrm>
            <a:off x="2628900" y="3215550"/>
            <a:ext cx="1854200" cy="523220"/>
          </a:xfrm>
          <a:prstGeom prst="rect">
            <a:avLst/>
          </a:prstGeom>
          <a:noFill/>
        </p:spPr>
        <p:txBody>
          <a:bodyPr wrap="square" lIns="91440" tIns="45720" rIns="91440" bIns="45720">
            <a:spAutoFit/>
          </a:bodyPr>
          <a:lstStyle/>
          <a:p>
            <a:pPr algn="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Resource</a:t>
            </a:r>
          </a:p>
        </p:txBody>
      </p:sp>
      <p:sp>
        <p:nvSpPr>
          <p:cNvPr id="9" name="Rectangle 8"/>
          <p:cNvSpPr/>
          <p:nvPr/>
        </p:nvSpPr>
        <p:spPr>
          <a:xfrm>
            <a:off x="4648200" y="3215550"/>
            <a:ext cx="2628900" cy="523220"/>
          </a:xfrm>
          <a:prstGeom prst="rect">
            <a:avLst/>
          </a:prstGeom>
          <a:noFill/>
        </p:spPr>
        <p:txBody>
          <a:bodyPr wrap="square" lIns="91440" tIns="45720" rIns="91440" bIns="45720">
            <a:spAutoFit/>
          </a:bodyPr>
          <a:lstStyle/>
          <a:p>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Team</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 name="Rectangle 9"/>
          <p:cNvSpPr/>
          <p:nvPr/>
        </p:nvSpPr>
        <p:spPr>
          <a:xfrm>
            <a:off x="2590800" y="4572000"/>
            <a:ext cx="1905000" cy="523220"/>
          </a:xfrm>
          <a:prstGeom prst="rect">
            <a:avLst/>
          </a:prstGeom>
          <a:noFill/>
        </p:spPr>
        <p:txBody>
          <a:bodyPr wrap="square" lIns="91440" tIns="45720" rIns="91440" bIns="45720">
            <a:spAutoFit/>
          </a:bodyPr>
          <a:lstStyle/>
          <a:p>
            <a:pPr algn="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Temporal</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 name="Rectangle 10"/>
          <p:cNvSpPr/>
          <p:nvPr/>
        </p:nvSpPr>
        <p:spPr>
          <a:xfrm>
            <a:off x="4648200" y="4572000"/>
            <a:ext cx="1981200" cy="523220"/>
          </a:xfrm>
          <a:prstGeom prst="rect">
            <a:avLst/>
          </a:prstGeom>
          <a:noFill/>
        </p:spPr>
        <p:txBody>
          <a:bodyPr wrap="square" lIns="91440" tIns="45720" rIns="91440" bIns="45720">
            <a:spAutoFit/>
          </a:bodyPr>
          <a:lstStyle/>
          <a:p>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Decision</a:t>
            </a:r>
          </a:p>
        </p:txBody>
      </p:sp>
      <p:sp>
        <p:nvSpPr>
          <p:cNvPr id="13" name="TextBox 12"/>
          <p:cNvSpPr txBox="1"/>
          <p:nvPr/>
        </p:nvSpPr>
        <p:spPr>
          <a:xfrm>
            <a:off x="762000" y="1752600"/>
            <a:ext cx="3733800" cy="738664"/>
          </a:xfrm>
          <a:prstGeom prst="rect">
            <a:avLst/>
          </a:prstGeom>
          <a:noFill/>
        </p:spPr>
        <p:txBody>
          <a:bodyPr wrap="square" rtlCol="0">
            <a:spAutoFit/>
          </a:bodyPr>
          <a:lstStyle/>
          <a:p>
            <a:pPr marL="285750" indent="-285750">
              <a:buFont typeface="Arial" panose="020B0604020202020204" pitchFamily="34" charset="0"/>
              <a:buChar char="•"/>
            </a:pPr>
            <a:r>
              <a:rPr lang="en-US" dirty="0"/>
              <a:t>Number of Active </a:t>
            </a:r>
            <a:r>
              <a:rPr lang="en-US" dirty="0" smtClean="0"/>
              <a:t>Channels</a:t>
            </a:r>
          </a:p>
          <a:p>
            <a:pPr marL="285750" indent="-285750">
              <a:buFont typeface="Arial" panose="020B0604020202020204" pitchFamily="34" charset="0"/>
              <a:buChar char="•"/>
            </a:pPr>
            <a:r>
              <a:rPr lang="en-US" dirty="0"/>
              <a:t>Transition Duration</a:t>
            </a:r>
          </a:p>
          <a:p>
            <a:pPr marL="285750" indent="-285750">
              <a:buFont typeface="Arial" panose="020B0604020202020204" pitchFamily="34" charset="0"/>
              <a:buChar char="•"/>
            </a:pPr>
            <a:endParaRPr lang="en-US" dirty="0"/>
          </a:p>
        </p:txBody>
      </p:sp>
      <p:sp>
        <p:nvSpPr>
          <p:cNvPr id="16" name="TextBox 15"/>
          <p:cNvSpPr txBox="1"/>
          <p:nvPr/>
        </p:nvSpPr>
        <p:spPr>
          <a:xfrm>
            <a:off x="5334001" y="6245422"/>
            <a:ext cx="3046898" cy="307777"/>
          </a:xfrm>
          <a:prstGeom prst="rect">
            <a:avLst/>
          </a:prstGeom>
          <a:noFill/>
        </p:spPr>
        <p:txBody>
          <a:bodyPr wrap="square" rtlCol="0">
            <a:spAutoFit/>
          </a:bodyPr>
          <a:lstStyle/>
          <a:p>
            <a:pPr marL="285750" indent="-285750">
              <a:buFont typeface="Arial" panose="020B0604020202020204" pitchFamily="34" charset="0"/>
              <a:buChar char="•"/>
            </a:pPr>
            <a:r>
              <a:rPr lang="en-US" dirty="0"/>
              <a:t>Number of Enabled Transitions</a:t>
            </a:r>
          </a:p>
        </p:txBody>
      </p:sp>
      <p:sp>
        <p:nvSpPr>
          <p:cNvPr id="7" name="Rectangle 6"/>
          <p:cNvSpPr/>
          <p:nvPr/>
        </p:nvSpPr>
        <p:spPr>
          <a:xfrm>
            <a:off x="763099" y="6245421"/>
            <a:ext cx="1885453" cy="307777"/>
          </a:xfrm>
          <a:prstGeom prst="rect">
            <a:avLst/>
          </a:prstGeom>
        </p:spPr>
        <p:txBody>
          <a:bodyPr wrap="none">
            <a:spAutoFit/>
          </a:bodyPr>
          <a:lstStyle/>
          <a:p>
            <a:pPr marL="285750" indent="-285750">
              <a:buFont typeface="Arial" panose="020B0604020202020204" pitchFamily="34" charset="0"/>
              <a:buChar char="•"/>
            </a:pPr>
            <a:r>
              <a:rPr lang="en-US" dirty="0"/>
              <a:t>Rate of Transition</a:t>
            </a:r>
          </a:p>
        </p:txBody>
      </p:sp>
    </p:spTree>
    <p:extLst>
      <p:ext uri="{BB962C8B-B14F-4D97-AF65-F5344CB8AC3E}">
        <p14:creationId xmlns:p14="http://schemas.microsoft.com/office/powerpoint/2010/main" val="14836036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Workload </a:t>
            </a:r>
            <a:r>
              <a:rPr lang="en-US" dirty="0" smtClean="0"/>
              <a:t>Estimates</a:t>
            </a:r>
            <a:endParaRPr lang="en-US" dirty="0"/>
          </a:p>
        </p:txBody>
      </p:sp>
      <p:pic>
        <p:nvPicPr>
          <p:cNvPr id="13" name="Picture 12"/>
          <p:cNvPicPr>
            <a:picLocks noChangeAspect="1"/>
          </p:cNvPicPr>
          <p:nvPr/>
        </p:nvPicPr>
        <p:blipFill>
          <a:blip r:embed="rId3">
            <a:grayscl/>
          </a:blip>
          <a:stretch>
            <a:fillRect/>
          </a:stretch>
        </p:blipFill>
        <p:spPr>
          <a:xfrm>
            <a:off x="304800" y="1676400"/>
            <a:ext cx="8540846" cy="4419600"/>
          </a:xfrm>
          <a:prstGeom prst="rect">
            <a:avLst/>
          </a:prstGeom>
        </p:spPr>
      </p:pic>
    </p:spTree>
    <p:extLst>
      <p:ext uri="{BB962C8B-B14F-4D97-AF65-F5344CB8AC3E}">
        <p14:creationId xmlns:p14="http://schemas.microsoft.com/office/powerpoint/2010/main" val="39076466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dirty="0">
                <a:solidFill>
                  <a:schemeClr val="accent1"/>
                </a:solidFill>
                <a:latin typeface="Arial"/>
                <a:ea typeface="Arial"/>
                <a:cs typeface="Arial"/>
                <a:sym typeface="Arial"/>
              </a:rPr>
              <a:t>What </a:t>
            </a:r>
            <a:r>
              <a:rPr lang="en-US" sz="4600" b="0" i="0" u="none" strike="noStrike" cap="none" baseline="0" dirty="0" smtClean="0">
                <a:solidFill>
                  <a:schemeClr val="accent1"/>
                </a:solidFill>
                <a:latin typeface="Arial"/>
                <a:ea typeface="Arial"/>
                <a:cs typeface="Arial"/>
                <a:sym typeface="Arial"/>
              </a:rPr>
              <a:t>Can Modeling </a:t>
            </a:r>
            <a:r>
              <a:rPr lang="en-US" sz="4600" b="0" i="0" u="none" strike="noStrike" cap="none" baseline="0" dirty="0">
                <a:solidFill>
                  <a:schemeClr val="accent1"/>
                </a:solidFill>
                <a:latin typeface="Arial"/>
                <a:ea typeface="Arial"/>
                <a:cs typeface="Arial"/>
                <a:sym typeface="Arial"/>
              </a:rPr>
              <a:t>Tell Us </a:t>
            </a:r>
            <a:r>
              <a:rPr lang="en-US" sz="4600" b="0" i="0" u="none" strike="noStrike" cap="none" baseline="0" dirty="0" smtClean="0">
                <a:solidFill>
                  <a:schemeClr val="accent1"/>
                </a:solidFill>
                <a:latin typeface="Arial"/>
                <a:ea typeface="Arial"/>
                <a:cs typeface="Arial"/>
                <a:sym typeface="Arial"/>
              </a:rPr>
              <a:t>About </a:t>
            </a:r>
            <a:r>
              <a:rPr lang="en-US" sz="4600" b="0" i="0" u="none" strike="noStrike" cap="none" baseline="0" dirty="0">
                <a:solidFill>
                  <a:schemeClr val="accent1"/>
                </a:solidFill>
                <a:latin typeface="Arial"/>
                <a:ea typeface="Arial"/>
                <a:cs typeface="Arial"/>
                <a:sym typeface="Arial"/>
              </a:rPr>
              <a:t>Workload?</a:t>
            </a:r>
          </a:p>
        </p:txBody>
      </p:sp>
      <p:sp>
        <p:nvSpPr>
          <p:cNvPr id="166" name="Shape 166"/>
          <p:cNvSpPr/>
          <p:nvPr/>
        </p:nvSpPr>
        <p:spPr>
          <a:xfrm>
            <a:off x="3057823" y="3962081"/>
            <a:ext cx="3025177" cy="1980566"/>
          </a:xfrm>
          <a:prstGeom prst="ellipse">
            <a:avLst/>
          </a:prstGeom>
          <a:solidFill>
            <a:schemeClr val="tx1">
              <a:lumMod val="65000"/>
              <a:lumOff val="35000"/>
            </a:schemeClr>
          </a:solidFill>
          <a:ln>
            <a:noFill/>
          </a:ln>
        </p:spPr>
        <p:txBody>
          <a:bodyPr lIns="17125" tIns="17125" rIns="17125" bIns="17125" anchor="ctr" anchorCtr="0">
            <a:noAutofit/>
          </a:bodyPr>
          <a:lstStyle/>
          <a:p>
            <a:pPr marL="0" marR="0" lvl="0" indent="0" algn="ctr" rtl="0">
              <a:lnSpc>
                <a:spcPct val="90000"/>
              </a:lnSpc>
              <a:spcBef>
                <a:spcPts val="0"/>
              </a:spcBef>
              <a:spcAft>
                <a:spcPts val="945"/>
              </a:spcAft>
              <a:buSzPct val="25000"/>
              <a:buNone/>
            </a:pPr>
            <a:r>
              <a:rPr lang="en-US" sz="2700" b="0" i="0" u="none" strike="noStrike" cap="none" baseline="0">
                <a:solidFill>
                  <a:schemeClr val="dk1"/>
                </a:solidFill>
                <a:latin typeface="Arial"/>
                <a:ea typeface="Arial"/>
                <a:cs typeface="Arial"/>
                <a:sym typeface="Arial"/>
              </a:rPr>
              <a:t>Workload Management</a:t>
            </a:r>
          </a:p>
        </p:txBody>
      </p:sp>
      <p:sp>
        <p:nvSpPr>
          <p:cNvPr id="167" name="Shape 167"/>
          <p:cNvSpPr/>
          <p:nvPr/>
        </p:nvSpPr>
        <p:spPr>
          <a:xfrm rot="12643716">
            <a:off x="1955922" y="3569370"/>
            <a:ext cx="1525400" cy="564460"/>
          </a:xfrm>
          <a:prstGeom prst="leftArrow">
            <a:avLst>
              <a:gd name="adj1" fmla="val 60000"/>
              <a:gd name="adj2" fmla="val 50000"/>
            </a:avLst>
          </a:prstGeom>
          <a:solidFill>
            <a:schemeClr val="tx1">
              <a:lumMod val="65000"/>
              <a:lumOff val="35000"/>
            </a:schemeClr>
          </a:solidFill>
          <a:ln>
            <a:noFill/>
          </a:ln>
        </p:spPr>
        <p:txBody>
          <a:bodyPr lIns="91425" tIns="91425" rIns="91425" bIns="91425" anchor="ctr" anchorCtr="0">
            <a:noAutofit/>
          </a:bodyPr>
          <a:lstStyle/>
          <a:p>
            <a:endParaRPr/>
          </a:p>
        </p:txBody>
      </p:sp>
      <p:sp>
        <p:nvSpPr>
          <p:cNvPr id="169" name="Shape 169"/>
          <p:cNvSpPr/>
          <p:nvPr/>
        </p:nvSpPr>
        <p:spPr>
          <a:xfrm rot="16200000">
            <a:off x="3810484" y="2831463"/>
            <a:ext cx="1519856" cy="564461"/>
          </a:xfrm>
          <a:prstGeom prst="leftArrow">
            <a:avLst>
              <a:gd name="adj1" fmla="val 60000"/>
              <a:gd name="adj2" fmla="val 50000"/>
            </a:avLst>
          </a:prstGeom>
          <a:solidFill>
            <a:schemeClr val="tx1">
              <a:lumMod val="65000"/>
              <a:lumOff val="35000"/>
            </a:schemeClr>
          </a:solidFill>
          <a:ln>
            <a:noFill/>
          </a:ln>
        </p:spPr>
        <p:txBody>
          <a:bodyPr lIns="91425" tIns="91425" rIns="91425" bIns="91425" anchor="ctr" anchorCtr="0">
            <a:noAutofit/>
          </a:bodyPr>
          <a:lstStyle/>
          <a:p>
            <a:endParaRPr/>
          </a:p>
        </p:txBody>
      </p:sp>
      <p:sp>
        <p:nvSpPr>
          <p:cNvPr id="170" name="Shape 170"/>
          <p:cNvSpPr/>
          <p:nvPr/>
        </p:nvSpPr>
        <p:spPr>
          <a:xfrm>
            <a:off x="3629642" y="1601151"/>
            <a:ext cx="1881537" cy="1505231"/>
          </a:xfrm>
          <a:prstGeom prst="roundRect">
            <a:avLst>
              <a:gd name="adj" fmla="val 10000"/>
            </a:avLst>
          </a:prstGeom>
          <a:solidFill>
            <a:schemeClr val="tx1">
              <a:lumMod val="65000"/>
              <a:lumOff val="35000"/>
            </a:schemeClr>
          </a:solidFill>
          <a:ln>
            <a:noFill/>
          </a:ln>
        </p:spPr>
        <p:txBody>
          <a:bodyPr lIns="57150" tIns="57150" rIns="57150" bIns="57150" anchor="ctr" anchorCtr="0">
            <a:noAutofit/>
          </a:bodyPr>
          <a:lstStyle/>
          <a:p>
            <a:pPr marL="0" marR="0" lvl="0" indent="0" algn="ctr" rtl="0">
              <a:lnSpc>
                <a:spcPct val="90000"/>
              </a:lnSpc>
              <a:spcBef>
                <a:spcPts val="0"/>
              </a:spcBef>
              <a:spcAft>
                <a:spcPts val="1050"/>
              </a:spcAft>
              <a:buSzPct val="25000"/>
              <a:buNone/>
            </a:pPr>
            <a:r>
              <a:rPr lang="en-US" sz="3000" b="0" i="0" u="none" strike="noStrike" cap="none" baseline="0">
                <a:solidFill>
                  <a:schemeClr val="dk1"/>
                </a:solidFill>
                <a:latin typeface="Arial"/>
                <a:ea typeface="Arial"/>
                <a:cs typeface="Arial"/>
                <a:sym typeface="Arial"/>
              </a:rPr>
              <a:t>Workload Elements</a:t>
            </a:r>
          </a:p>
        </p:txBody>
      </p:sp>
      <p:sp>
        <p:nvSpPr>
          <p:cNvPr id="171" name="Shape 171"/>
          <p:cNvSpPr/>
          <p:nvPr/>
        </p:nvSpPr>
        <p:spPr>
          <a:xfrm rot="19782780">
            <a:off x="5671119" y="3572418"/>
            <a:ext cx="1557569" cy="564461"/>
          </a:xfrm>
          <a:prstGeom prst="leftArrow">
            <a:avLst>
              <a:gd name="adj1" fmla="val 60000"/>
              <a:gd name="adj2" fmla="val 50000"/>
            </a:avLst>
          </a:prstGeom>
          <a:solidFill>
            <a:schemeClr val="tx1">
              <a:lumMod val="65000"/>
              <a:lumOff val="35000"/>
            </a:schemeClr>
          </a:solidFill>
          <a:ln>
            <a:noFill/>
          </a:ln>
        </p:spPr>
        <p:txBody>
          <a:bodyPr lIns="91425" tIns="91425" rIns="91425" bIns="91425" anchor="ctr" anchorCtr="0">
            <a:noAutofit/>
          </a:bodyPr>
          <a:lstStyle/>
          <a:p>
            <a:endParaRPr/>
          </a:p>
        </p:txBody>
      </p:sp>
      <p:sp>
        <p:nvSpPr>
          <p:cNvPr id="172" name="Shape 172"/>
          <p:cNvSpPr/>
          <p:nvPr/>
        </p:nvSpPr>
        <p:spPr>
          <a:xfrm>
            <a:off x="6181625" y="2709266"/>
            <a:ext cx="1881537" cy="1505231"/>
          </a:xfrm>
          <a:prstGeom prst="roundRect">
            <a:avLst>
              <a:gd name="adj" fmla="val 10000"/>
            </a:avLst>
          </a:prstGeom>
          <a:solidFill>
            <a:schemeClr val="tx1">
              <a:lumMod val="65000"/>
              <a:lumOff val="35000"/>
            </a:schemeClr>
          </a:solidFill>
          <a:ln>
            <a:noFill/>
          </a:ln>
        </p:spPr>
        <p:txBody>
          <a:bodyPr lIns="57150" tIns="57150" rIns="57150" bIns="57150" anchor="ctr" anchorCtr="0">
            <a:noAutofit/>
          </a:bodyPr>
          <a:lstStyle/>
          <a:p>
            <a:pPr marL="0" marR="0" lvl="0" indent="0" algn="ctr" rtl="0">
              <a:lnSpc>
                <a:spcPct val="90000"/>
              </a:lnSpc>
              <a:spcBef>
                <a:spcPts val="0"/>
              </a:spcBef>
              <a:spcAft>
                <a:spcPts val="1050"/>
              </a:spcAft>
              <a:buSzPct val="25000"/>
              <a:buNone/>
            </a:pPr>
            <a:r>
              <a:rPr lang="en-US" sz="3000" b="0" i="0" u="none" strike="noStrike" cap="none" baseline="0" dirty="0">
                <a:solidFill>
                  <a:schemeClr val="dk1"/>
                </a:solidFill>
                <a:latin typeface="Arial"/>
                <a:ea typeface="Arial"/>
                <a:cs typeface="Arial"/>
                <a:sym typeface="Arial"/>
              </a:rPr>
              <a:t>Model Specs</a:t>
            </a:r>
          </a:p>
        </p:txBody>
      </p:sp>
      <p:sp>
        <p:nvSpPr>
          <p:cNvPr id="15" name="Shape 172"/>
          <p:cNvSpPr/>
          <p:nvPr/>
        </p:nvSpPr>
        <p:spPr>
          <a:xfrm>
            <a:off x="1014063" y="2709266"/>
            <a:ext cx="1881537" cy="1505231"/>
          </a:xfrm>
          <a:prstGeom prst="roundRect">
            <a:avLst>
              <a:gd name="adj" fmla="val 10000"/>
            </a:avLst>
          </a:prstGeom>
          <a:solidFill>
            <a:schemeClr val="tx1">
              <a:lumMod val="65000"/>
              <a:lumOff val="35000"/>
            </a:schemeClr>
          </a:solidFill>
          <a:ln>
            <a:noFill/>
          </a:ln>
        </p:spPr>
        <p:txBody>
          <a:bodyPr lIns="57150" tIns="57150" rIns="57150" bIns="57150" anchor="ctr" anchorCtr="0">
            <a:noAutofit/>
          </a:bodyPr>
          <a:lstStyle/>
          <a:p>
            <a:pPr lvl="0" algn="ctr">
              <a:lnSpc>
                <a:spcPct val="90000"/>
              </a:lnSpc>
              <a:spcAft>
                <a:spcPts val="1050"/>
              </a:spcAft>
              <a:buSzPct val="25000"/>
            </a:pPr>
            <a:r>
              <a:rPr lang="en-US" sz="3000" dirty="0">
                <a:solidFill>
                  <a:schemeClr val="dk1"/>
                </a:solidFill>
              </a:rPr>
              <a:t>Model Checking</a:t>
            </a:r>
          </a:p>
        </p:txBody>
      </p:sp>
    </p:spTree>
    <p:extLst>
      <p:ext uri="{BB962C8B-B14F-4D97-AF65-F5344CB8AC3E}">
        <p14:creationId xmlns:p14="http://schemas.microsoft.com/office/powerpoint/2010/main" val="663201453"/>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549275" y="552010"/>
            <a:ext cx="8042276" cy="892522"/>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t>Future Work</a:t>
            </a:r>
          </a:p>
        </p:txBody>
      </p:sp>
      <p:grpSp>
        <p:nvGrpSpPr>
          <p:cNvPr id="14" name="Group 13"/>
          <p:cNvGrpSpPr/>
          <p:nvPr/>
        </p:nvGrpSpPr>
        <p:grpSpPr>
          <a:xfrm>
            <a:off x="952500" y="2611160"/>
            <a:ext cx="7213599" cy="2467927"/>
            <a:chOff x="1066800" y="2611160"/>
            <a:chExt cx="7213599" cy="2467927"/>
          </a:xfrm>
        </p:grpSpPr>
        <p:sp>
          <p:nvSpPr>
            <p:cNvPr id="9" name="Left-Right Arrow 8"/>
            <p:cNvSpPr/>
            <p:nvPr/>
          </p:nvSpPr>
          <p:spPr>
            <a:xfrm>
              <a:off x="3149600" y="4114800"/>
              <a:ext cx="2819400" cy="533400"/>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4343399" y="3124200"/>
              <a:ext cx="457200" cy="1371600"/>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61998" y="2611160"/>
              <a:ext cx="2820003" cy="523220"/>
            </a:xfrm>
            <a:prstGeom prst="rect">
              <a:avLst/>
            </a:prstGeom>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2800" dirty="0" smtClean="0">
                  <a:solidFill>
                    <a:schemeClr val="tx1"/>
                  </a:solidFill>
                </a:rPr>
                <a:t>Sensitivity Study</a:t>
              </a:r>
              <a:endParaRPr lang="en-US" sz="2800" dirty="0">
                <a:solidFill>
                  <a:schemeClr val="tx1"/>
                </a:solidFill>
              </a:endParaRPr>
            </a:p>
          </p:txBody>
        </p:sp>
        <p:sp>
          <p:nvSpPr>
            <p:cNvPr id="12" name="Rectangle 11"/>
            <p:cNvSpPr/>
            <p:nvPr/>
          </p:nvSpPr>
          <p:spPr>
            <a:xfrm>
              <a:off x="1066800" y="4124980"/>
              <a:ext cx="2120598" cy="954107"/>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800" dirty="0" smtClean="0">
                  <a:solidFill>
                    <a:schemeClr val="tx1"/>
                  </a:solidFill>
                </a:rPr>
                <a:t>Generalized Model</a:t>
              </a:r>
              <a:endParaRPr lang="en-US" sz="2800" dirty="0">
                <a:solidFill>
                  <a:schemeClr val="tx1"/>
                </a:solidFill>
              </a:endParaRPr>
            </a:p>
          </p:txBody>
        </p:sp>
        <p:sp>
          <p:nvSpPr>
            <p:cNvPr id="13" name="Rectangle 12"/>
            <p:cNvSpPr/>
            <p:nvPr/>
          </p:nvSpPr>
          <p:spPr>
            <a:xfrm>
              <a:off x="5969000" y="4114800"/>
              <a:ext cx="2311399" cy="954107"/>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800" dirty="0" smtClean="0">
                  <a:solidFill>
                    <a:schemeClr val="tx1"/>
                  </a:solidFill>
                </a:rPr>
                <a:t>Optimized </a:t>
              </a:r>
              <a:r>
                <a:rPr lang="en-US" sz="2800" dirty="0" err="1" smtClean="0">
                  <a:solidFill>
                    <a:schemeClr val="tx1"/>
                  </a:solidFill>
                </a:rPr>
                <a:t>WiSAR</a:t>
              </a:r>
              <a:r>
                <a:rPr lang="en-US" sz="2800" dirty="0" smtClean="0">
                  <a:solidFill>
                    <a:schemeClr val="tx1"/>
                  </a:solidFill>
                </a:rPr>
                <a:t> GUI</a:t>
              </a:r>
              <a:endParaRPr lang="en-US" sz="2800" dirty="0">
                <a:solidFill>
                  <a:schemeClr val="tx1"/>
                </a:solidFill>
              </a:endParaRPr>
            </a:p>
          </p:txBody>
        </p:sp>
      </p:grpSp>
    </p:spTree>
    <p:extLst>
      <p:ext uri="{BB962C8B-B14F-4D97-AF65-F5344CB8AC3E}">
        <p14:creationId xmlns:p14="http://schemas.microsoft.com/office/powerpoint/2010/main" val="104449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Fewer Humans and Better </a:t>
            </a:r>
            <a:r>
              <a:rPr lang="en-US" dirty="0" smtClean="0"/>
              <a:t>Workload</a:t>
            </a:r>
            <a:endParaRPr lang="en-US" dirty="0"/>
          </a:p>
        </p:txBody>
      </p:sp>
      <p:grpSp>
        <p:nvGrpSpPr>
          <p:cNvPr id="12" name="Group 11"/>
          <p:cNvGrpSpPr/>
          <p:nvPr/>
        </p:nvGrpSpPr>
        <p:grpSpPr>
          <a:xfrm>
            <a:off x="838200" y="1371600"/>
            <a:ext cx="7439007" cy="4572000"/>
            <a:chOff x="714393" y="1371600"/>
            <a:chExt cx="7439007" cy="4572000"/>
          </a:xfrm>
        </p:grpSpPr>
        <p:grpSp>
          <p:nvGrpSpPr>
            <p:cNvPr id="2" name="Group 1"/>
            <p:cNvGrpSpPr/>
            <p:nvPr/>
          </p:nvGrpSpPr>
          <p:grpSpPr>
            <a:xfrm>
              <a:off x="714393" y="1371600"/>
              <a:ext cx="2895600" cy="4572000"/>
              <a:chOff x="457200" y="1371600"/>
              <a:chExt cx="2895600" cy="4572000"/>
            </a:xfrm>
          </p:grpSpPr>
          <p:sp>
            <p:nvSpPr>
              <p:cNvPr id="11" name="Rectangle 10"/>
              <p:cNvSpPr/>
              <p:nvPr/>
            </p:nvSpPr>
            <p:spPr>
              <a:xfrm>
                <a:off x="457200" y="1371600"/>
                <a:ext cx="2895600" cy="4572000"/>
              </a:xfrm>
              <a:prstGeom prst="rect">
                <a:avLst/>
              </a:prstGeom>
              <a:noFill/>
              <a:ln w="2540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Rounded Rectangle 3"/>
              <p:cNvSpPr/>
              <p:nvPr/>
            </p:nvSpPr>
            <p:spPr>
              <a:xfrm>
                <a:off x="762000" y="1600200"/>
                <a:ext cx="2286000" cy="990600"/>
              </a:xfrm>
              <a:prstGeom prst="round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Combine Individual Human Roles</a:t>
                </a:r>
                <a:endParaRPr lang="en-US" dirty="0"/>
              </a:p>
            </p:txBody>
          </p:sp>
          <p:sp>
            <p:nvSpPr>
              <p:cNvPr id="5" name="Rounded Rectangle 4"/>
              <p:cNvSpPr/>
              <p:nvPr/>
            </p:nvSpPr>
            <p:spPr>
              <a:xfrm>
                <a:off x="762000" y="3048000"/>
                <a:ext cx="2286000" cy="990600"/>
              </a:xfrm>
              <a:prstGeom prst="round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Create Justifiable GUIs</a:t>
                </a:r>
                <a:endParaRPr lang="en-US" dirty="0"/>
              </a:p>
            </p:txBody>
          </p:sp>
          <p:sp>
            <p:nvSpPr>
              <p:cNvPr id="6" name="Rounded Rectangle 5"/>
              <p:cNvSpPr/>
              <p:nvPr/>
            </p:nvSpPr>
            <p:spPr>
              <a:xfrm>
                <a:off x="747888" y="4648200"/>
                <a:ext cx="2286000" cy="990600"/>
              </a:xfrm>
              <a:prstGeom prst="round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Increase and Validate Autonomy</a:t>
                </a:r>
                <a:endParaRPr lang="en-US" dirty="0"/>
              </a:p>
            </p:txBody>
          </p:sp>
        </p:grpSp>
        <p:sp>
          <p:nvSpPr>
            <p:cNvPr id="7" name="Right Arrow 6"/>
            <p:cNvSpPr/>
            <p:nvPr/>
          </p:nvSpPr>
          <p:spPr>
            <a:xfrm>
              <a:off x="3962400" y="3200400"/>
              <a:ext cx="1524000" cy="685800"/>
            </a:xfrm>
            <a:prstGeom prst="rightArrow">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p:cNvGrpSpPr/>
            <p:nvPr/>
          </p:nvGrpSpPr>
          <p:grpSpPr>
            <a:xfrm>
              <a:off x="5867400" y="2234720"/>
              <a:ext cx="2286000" cy="2617160"/>
              <a:chOff x="5943600" y="2259640"/>
              <a:chExt cx="2286000" cy="2617160"/>
            </a:xfrm>
          </p:grpSpPr>
          <p:sp>
            <p:nvSpPr>
              <p:cNvPr id="8" name="Rounded Rectangle 7"/>
              <p:cNvSpPr/>
              <p:nvPr/>
            </p:nvSpPr>
            <p:spPr>
              <a:xfrm>
                <a:off x="5943600" y="2259640"/>
                <a:ext cx="2286000" cy="990600"/>
              </a:xfrm>
              <a:prstGeom prst="round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Fewer Required Humans</a:t>
                </a:r>
                <a:endParaRPr lang="en-US" dirty="0"/>
              </a:p>
            </p:txBody>
          </p:sp>
          <p:sp>
            <p:nvSpPr>
              <p:cNvPr id="9" name="Rounded Rectangle 8"/>
              <p:cNvSpPr/>
              <p:nvPr/>
            </p:nvSpPr>
            <p:spPr>
              <a:xfrm>
                <a:off x="5943600" y="3886200"/>
                <a:ext cx="2286000" cy="990600"/>
              </a:xfrm>
              <a:prstGeom prst="round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Decreased Human Workload</a:t>
                </a:r>
                <a:endParaRPr lang="en-US" dirty="0"/>
              </a:p>
            </p:txBody>
          </p:sp>
        </p:grpSp>
      </p:grpSp>
    </p:spTree>
    <p:extLst>
      <p:ext uri="{BB962C8B-B14F-4D97-AF65-F5344CB8AC3E}">
        <p14:creationId xmlns:p14="http://schemas.microsoft.com/office/powerpoint/2010/main" val="24604852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457200" y="4114800"/>
            <a:ext cx="7848600" cy="990600"/>
          </a:xfrm>
          <a:prstGeom prst="roundRect">
            <a:avLst/>
          </a:prstGeom>
          <a:solidFill>
            <a:schemeClr val="tx1">
              <a:lumMod val="75000"/>
              <a:lumOff val="2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ounded Rectangle 9"/>
          <p:cNvSpPr/>
          <p:nvPr/>
        </p:nvSpPr>
        <p:spPr>
          <a:xfrm>
            <a:off x="457200" y="2667000"/>
            <a:ext cx="7848600" cy="990600"/>
          </a:xfrm>
          <a:prstGeom prst="roundRect">
            <a:avLst/>
          </a:prstGeom>
          <a:solidFill>
            <a:schemeClr val="tx1">
              <a:lumMod val="50000"/>
              <a:lumOff val="5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Goal: Workload Fusion </a:t>
            </a:r>
            <a:endParaRPr lang="en-US" dirty="0"/>
          </a:p>
        </p:txBody>
      </p:sp>
      <p:sp>
        <p:nvSpPr>
          <p:cNvPr id="3" name="Rounded Rectangle 2"/>
          <p:cNvSpPr/>
          <p:nvPr/>
        </p:nvSpPr>
        <p:spPr>
          <a:xfrm>
            <a:off x="3581400" y="1371600"/>
            <a:ext cx="1828800" cy="685800"/>
          </a:xfrm>
          <a:prstGeom prst="roundRect">
            <a:avLst/>
          </a:prstGeom>
          <a:solidFill>
            <a:schemeClr val="tx1">
              <a:lumMod val="65000"/>
              <a:lumOff val="35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Parent Operation</a:t>
            </a:r>
            <a:endParaRPr lang="en-US" dirty="0"/>
          </a:p>
        </p:txBody>
      </p:sp>
      <p:sp>
        <p:nvSpPr>
          <p:cNvPr id="4" name="Rounded Rectangle 3"/>
          <p:cNvSpPr/>
          <p:nvPr/>
        </p:nvSpPr>
        <p:spPr>
          <a:xfrm>
            <a:off x="838200" y="2819400"/>
            <a:ext cx="1828800" cy="685800"/>
          </a:xfrm>
          <a:prstGeom prst="round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Video Analyst</a:t>
            </a:r>
            <a:endParaRPr lang="en-US" dirty="0"/>
          </a:p>
        </p:txBody>
      </p:sp>
      <p:sp>
        <p:nvSpPr>
          <p:cNvPr id="5" name="Rounded Rectangle 4"/>
          <p:cNvSpPr/>
          <p:nvPr/>
        </p:nvSpPr>
        <p:spPr>
          <a:xfrm>
            <a:off x="3581400" y="2819400"/>
            <a:ext cx="1828800" cy="685800"/>
          </a:xfrm>
          <a:prstGeom prst="round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Mission Manager</a:t>
            </a:r>
            <a:endParaRPr lang="en-US" dirty="0"/>
          </a:p>
        </p:txBody>
      </p:sp>
      <p:sp>
        <p:nvSpPr>
          <p:cNvPr id="6" name="Rounded Rectangle 5"/>
          <p:cNvSpPr/>
          <p:nvPr/>
        </p:nvSpPr>
        <p:spPr>
          <a:xfrm>
            <a:off x="6248400" y="2798353"/>
            <a:ext cx="1828800" cy="685800"/>
          </a:xfrm>
          <a:prstGeom prst="round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UAV Operator</a:t>
            </a:r>
            <a:endParaRPr lang="en-US" dirty="0"/>
          </a:p>
        </p:txBody>
      </p:sp>
      <p:sp>
        <p:nvSpPr>
          <p:cNvPr id="7" name="Rounded Rectangle 6"/>
          <p:cNvSpPr/>
          <p:nvPr/>
        </p:nvSpPr>
        <p:spPr>
          <a:xfrm>
            <a:off x="838200" y="4267200"/>
            <a:ext cx="1828800" cy="685800"/>
          </a:xfrm>
          <a:prstGeom prst="roundRect">
            <a:avLst/>
          </a:prstGeom>
          <a:solidFill>
            <a:schemeClr val="tx1">
              <a:lumMod val="65000"/>
              <a:lumOff val="3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Video GUI</a:t>
            </a:r>
            <a:endParaRPr lang="en-US" dirty="0"/>
          </a:p>
        </p:txBody>
      </p:sp>
      <p:sp>
        <p:nvSpPr>
          <p:cNvPr id="8" name="Rounded Rectangle 7"/>
          <p:cNvSpPr/>
          <p:nvPr/>
        </p:nvSpPr>
        <p:spPr>
          <a:xfrm>
            <a:off x="6240234" y="4267200"/>
            <a:ext cx="1828800" cy="685800"/>
          </a:xfrm>
          <a:prstGeom prst="roundRect">
            <a:avLst/>
          </a:prstGeom>
          <a:solidFill>
            <a:schemeClr val="tx1">
              <a:lumMod val="65000"/>
              <a:lumOff val="35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UAV GUI</a:t>
            </a:r>
            <a:endParaRPr lang="en-US" dirty="0"/>
          </a:p>
        </p:txBody>
      </p:sp>
      <p:sp>
        <p:nvSpPr>
          <p:cNvPr id="9" name="Rounded Rectangle 8"/>
          <p:cNvSpPr/>
          <p:nvPr/>
        </p:nvSpPr>
        <p:spPr>
          <a:xfrm>
            <a:off x="3581400" y="5715000"/>
            <a:ext cx="1828800" cy="685800"/>
          </a:xfrm>
          <a:prstGeom prst="roundRect">
            <a:avLst/>
          </a:prstGeom>
          <a:solidFill>
            <a:schemeClr val="tx1">
              <a:lumMod val="65000"/>
              <a:lumOff val="35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Physical World</a:t>
            </a:r>
            <a:endParaRPr lang="en-US" dirty="0"/>
          </a:p>
        </p:txBody>
      </p:sp>
      <p:cxnSp>
        <p:nvCxnSpPr>
          <p:cNvPr id="11" name="Straight Arrow Connector 10"/>
          <p:cNvCxnSpPr>
            <a:stCxn id="3" idx="2"/>
            <a:endCxn id="5" idx="0"/>
          </p:cNvCxnSpPr>
          <p:nvPr/>
        </p:nvCxnSpPr>
        <p:spPr>
          <a:xfrm>
            <a:off x="4495800" y="2057400"/>
            <a:ext cx="0" cy="7620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5" idx="2"/>
            <a:endCxn id="9" idx="0"/>
          </p:cNvCxnSpPr>
          <p:nvPr/>
        </p:nvCxnSpPr>
        <p:spPr>
          <a:xfrm>
            <a:off x="4495800" y="3505200"/>
            <a:ext cx="0" cy="22098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1"/>
            <a:endCxn id="5" idx="3"/>
          </p:cNvCxnSpPr>
          <p:nvPr/>
        </p:nvCxnSpPr>
        <p:spPr>
          <a:xfrm flipH="1">
            <a:off x="5410200" y="3141253"/>
            <a:ext cx="838200" cy="210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5" idx="1"/>
            <a:endCxn id="4" idx="3"/>
          </p:cNvCxnSpPr>
          <p:nvPr/>
        </p:nvCxnSpPr>
        <p:spPr>
          <a:xfrm flipH="1">
            <a:off x="2667000" y="3162300"/>
            <a:ext cx="914400"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8" idx="0"/>
            <a:endCxn id="5" idx="2"/>
          </p:cNvCxnSpPr>
          <p:nvPr/>
        </p:nvCxnSpPr>
        <p:spPr>
          <a:xfrm flipH="1" flipV="1">
            <a:off x="4495800" y="3505200"/>
            <a:ext cx="2658834" cy="7620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7" idx="3"/>
            <a:endCxn id="5" idx="2"/>
          </p:cNvCxnSpPr>
          <p:nvPr/>
        </p:nvCxnSpPr>
        <p:spPr>
          <a:xfrm flipV="1">
            <a:off x="2667000" y="3505200"/>
            <a:ext cx="1828800" cy="11049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0"/>
            <a:endCxn id="6" idx="2"/>
          </p:cNvCxnSpPr>
          <p:nvPr/>
        </p:nvCxnSpPr>
        <p:spPr>
          <a:xfrm flipV="1">
            <a:off x="7154634" y="3484153"/>
            <a:ext cx="8166" cy="7830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9" idx="0"/>
            <a:endCxn id="6" idx="1"/>
          </p:cNvCxnSpPr>
          <p:nvPr/>
        </p:nvCxnSpPr>
        <p:spPr>
          <a:xfrm flipV="1">
            <a:off x="4495800" y="3141253"/>
            <a:ext cx="1752600" cy="257374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7" idx="0"/>
            <a:endCxn id="4" idx="2"/>
          </p:cNvCxnSpPr>
          <p:nvPr/>
        </p:nvCxnSpPr>
        <p:spPr>
          <a:xfrm flipV="1">
            <a:off x="1752600" y="3505200"/>
            <a:ext cx="0" cy="7620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7" idx="2"/>
            <a:endCxn id="9" idx="0"/>
          </p:cNvCxnSpPr>
          <p:nvPr/>
        </p:nvCxnSpPr>
        <p:spPr>
          <a:xfrm>
            <a:off x="1752600" y="4953000"/>
            <a:ext cx="2743200" cy="7620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9" idx="0"/>
            <a:endCxn id="8" idx="2"/>
          </p:cNvCxnSpPr>
          <p:nvPr/>
        </p:nvCxnSpPr>
        <p:spPr>
          <a:xfrm flipV="1">
            <a:off x="4495800" y="4953000"/>
            <a:ext cx="2658834" cy="7620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9" idx="0"/>
          </p:cNvCxnSpPr>
          <p:nvPr/>
        </p:nvCxnSpPr>
        <p:spPr>
          <a:xfrm flipH="1" flipV="1">
            <a:off x="1752600" y="3505200"/>
            <a:ext cx="2743200" cy="22098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151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checkerboard(across)">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Research Objectives</a:t>
            </a:r>
            <a:endParaRPr lang="en-US" dirty="0"/>
          </a:p>
        </p:txBody>
      </p:sp>
      <p:sp>
        <p:nvSpPr>
          <p:cNvPr id="4" name="Freeform 3"/>
          <p:cNvSpPr/>
          <p:nvPr/>
        </p:nvSpPr>
        <p:spPr>
          <a:xfrm>
            <a:off x="685803" y="1406112"/>
            <a:ext cx="580162" cy="681901"/>
          </a:xfrm>
          <a:custGeom>
            <a:avLst/>
            <a:gdLst>
              <a:gd name="connsiteX0" fmla="*/ 0 w 793849"/>
              <a:gd name="connsiteY0" fmla="*/ 0 h 555694"/>
              <a:gd name="connsiteX1" fmla="*/ 516002 w 793849"/>
              <a:gd name="connsiteY1" fmla="*/ 0 h 555694"/>
              <a:gd name="connsiteX2" fmla="*/ 793849 w 793849"/>
              <a:gd name="connsiteY2" fmla="*/ 277847 h 555694"/>
              <a:gd name="connsiteX3" fmla="*/ 516002 w 793849"/>
              <a:gd name="connsiteY3" fmla="*/ 555694 h 555694"/>
              <a:gd name="connsiteX4" fmla="*/ 0 w 793849"/>
              <a:gd name="connsiteY4" fmla="*/ 555694 h 555694"/>
              <a:gd name="connsiteX5" fmla="*/ 277847 w 793849"/>
              <a:gd name="connsiteY5" fmla="*/ 277847 h 555694"/>
              <a:gd name="connsiteX6" fmla="*/ 0 w 793849"/>
              <a:gd name="connsiteY6" fmla="*/ 0 h 55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849" h="555694">
                <a:moveTo>
                  <a:pt x="793848" y="0"/>
                </a:moveTo>
                <a:lnTo>
                  <a:pt x="793848" y="361201"/>
                </a:lnTo>
                <a:lnTo>
                  <a:pt x="396925" y="555694"/>
                </a:lnTo>
                <a:lnTo>
                  <a:pt x="1" y="361201"/>
                </a:lnTo>
                <a:lnTo>
                  <a:pt x="1" y="0"/>
                </a:lnTo>
                <a:lnTo>
                  <a:pt x="396925" y="194493"/>
                </a:lnTo>
                <a:lnTo>
                  <a:pt x="793848" y="0"/>
                </a:lnTo>
                <a:close/>
              </a:path>
            </a:pathLst>
          </a:custGeom>
          <a:solidFill>
            <a:schemeClr val="tx1">
              <a:lumMod val="65000"/>
              <a:lumOff val="35000"/>
            </a:schemeClr>
          </a:solidFill>
          <a:ln w="38100">
            <a:solidFill>
              <a:schemeClr val="tx1"/>
            </a:solidFill>
          </a:ln>
        </p:spPr>
        <p:style>
          <a:lnRef idx="3">
            <a:schemeClr val="lt1"/>
          </a:lnRef>
          <a:fillRef idx="1">
            <a:schemeClr val="accent1"/>
          </a:fillRef>
          <a:effectRef idx="1">
            <a:schemeClr val="accent1"/>
          </a:effectRef>
          <a:fontRef idx="minor">
            <a:schemeClr val="lt1"/>
          </a:fontRef>
        </p:style>
        <p:txBody>
          <a:bodyPr spcFirstLastPara="0" vert="horz" wrap="square" lIns="7621" tIns="285467" rIns="7620" bIns="285468" numCol="1" spcCol="1270" anchor="ctr" anchorCtr="0">
            <a:noAutofit/>
          </a:bodyPr>
          <a:lstStyle/>
          <a:p>
            <a:pPr lvl="0" algn="ctr" defTabSz="533400">
              <a:lnSpc>
                <a:spcPct val="90000"/>
              </a:lnSpc>
              <a:spcBef>
                <a:spcPct val="0"/>
              </a:spcBef>
              <a:spcAft>
                <a:spcPct val="35000"/>
              </a:spcAft>
            </a:pPr>
            <a:r>
              <a:rPr lang="en-US" sz="1200" kern="1200" dirty="0" smtClean="0"/>
              <a:t>Model</a:t>
            </a:r>
          </a:p>
        </p:txBody>
      </p:sp>
      <p:sp>
        <p:nvSpPr>
          <p:cNvPr id="5" name="Freeform 4"/>
          <p:cNvSpPr/>
          <p:nvPr/>
        </p:nvSpPr>
        <p:spPr>
          <a:xfrm>
            <a:off x="1265963" y="1406113"/>
            <a:ext cx="7192236" cy="443235"/>
          </a:xfrm>
          <a:custGeom>
            <a:avLst/>
            <a:gdLst>
              <a:gd name="connsiteX0" fmla="*/ 86002 w 516001"/>
              <a:gd name="connsiteY0" fmla="*/ 0 h 6888918"/>
              <a:gd name="connsiteX1" fmla="*/ 429999 w 516001"/>
              <a:gd name="connsiteY1" fmla="*/ 0 h 6888918"/>
              <a:gd name="connsiteX2" fmla="*/ 516001 w 516001"/>
              <a:gd name="connsiteY2" fmla="*/ 86002 h 6888918"/>
              <a:gd name="connsiteX3" fmla="*/ 516001 w 516001"/>
              <a:gd name="connsiteY3" fmla="*/ 6888918 h 6888918"/>
              <a:gd name="connsiteX4" fmla="*/ 516001 w 516001"/>
              <a:gd name="connsiteY4" fmla="*/ 6888918 h 6888918"/>
              <a:gd name="connsiteX5" fmla="*/ 0 w 516001"/>
              <a:gd name="connsiteY5" fmla="*/ 6888918 h 6888918"/>
              <a:gd name="connsiteX6" fmla="*/ 0 w 516001"/>
              <a:gd name="connsiteY6" fmla="*/ 6888918 h 6888918"/>
              <a:gd name="connsiteX7" fmla="*/ 0 w 516001"/>
              <a:gd name="connsiteY7" fmla="*/ 86002 h 6888918"/>
              <a:gd name="connsiteX8" fmla="*/ 86002 w 516001"/>
              <a:gd name="connsiteY8" fmla="*/ 0 h 688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001" h="6888918">
                <a:moveTo>
                  <a:pt x="516001" y="1148182"/>
                </a:moveTo>
                <a:lnTo>
                  <a:pt x="516001" y="5740736"/>
                </a:lnTo>
                <a:cubicBezTo>
                  <a:pt x="516001" y="6374861"/>
                  <a:pt x="513117" y="6888911"/>
                  <a:pt x="509559" y="6888911"/>
                </a:cubicBezTo>
                <a:lnTo>
                  <a:pt x="0" y="6888911"/>
                </a:lnTo>
                <a:lnTo>
                  <a:pt x="0" y="6888911"/>
                </a:lnTo>
                <a:lnTo>
                  <a:pt x="0" y="7"/>
                </a:lnTo>
                <a:lnTo>
                  <a:pt x="0" y="7"/>
                </a:lnTo>
                <a:lnTo>
                  <a:pt x="509559" y="7"/>
                </a:lnTo>
                <a:cubicBezTo>
                  <a:pt x="513117" y="7"/>
                  <a:pt x="516001" y="514057"/>
                  <a:pt x="516001" y="1148182"/>
                </a:cubicBezTo>
                <a:close/>
              </a:path>
            </a:pathLst>
          </a:custGeom>
          <a:solidFill>
            <a:schemeClr val="tx1">
              <a:lumMod val="65000"/>
              <a:lumOff val="35000"/>
            </a:schemeClr>
          </a:solidFill>
          <a:ln w="38100">
            <a:solidFill>
              <a:schemeClr val="tx1"/>
            </a:solidFill>
          </a:ln>
        </p:spPr>
        <p:style>
          <a:lnRef idx="3">
            <a:schemeClr val="lt1"/>
          </a:lnRef>
          <a:fillRef idx="1">
            <a:schemeClr val="accent1"/>
          </a:fillRef>
          <a:effectRef idx="1">
            <a:schemeClr val="accent1"/>
          </a:effectRef>
          <a:fontRef idx="minor">
            <a:schemeClr val="dk1">
              <a:hueOff val="0"/>
              <a:satOff val="0"/>
              <a:lumOff val="0"/>
              <a:alphaOff val="0"/>
            </a:schemeClr>
          </a:fontRef>
        </p:style>
        <p:txBody>
          <a:bodyPr spcFirstLastPara="0" vert="horz" wrap="square" lIns="199137" tIns="42969" rIns="42969" bIns="4297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solidFill>
                  <a:schemeClr val="bg1"/>
                </a:solidFill>
              </a:rPr>
              <a:t>Capture </a:t>
            </a:r>
            <a:r>
              <a:rPr lang="en-US" sz="2800" kern="1200" dirty="0" smtClean="0">
                <a:solidFill>
                  <a:schemeClr val="bg1"/>
                </a:solidFill>
              </a:rPr>
              <a:t>system dynamics </a:t>
            </a:r>
            <a:r>
              <a:rPr lang="en-US" sz="2800" kern="1200" dirty="0" smtClean="0">
                <a:solidFill>
                  <a:schemeClr val="bg1"/>
                </a:solidFill>
              </a:rPr>
              <a:t>in model</a:t>
            </a:r>
          </a:p>
        </p:txBody>
      </p:sp>
      <p:sp>
        <p:nvSpPr>
          <p:cNvPr id="6" name="Freeform 5"/>
          <p:cNvSpPr/>
          <p:nvPr/>
        </p:nvSpPr>
        <p:spPr>
          <a:xfrm>
            <a:off x="685803" y="2583266"/>
            <a:ext cx="580162" cy="681901"/>
          </a:xfrm>
          <a:custGeom>
            <a:avLst/>
            <a:gdLst>
              <a:gd name="connsiteX0" fmla="*/ 0 w 793849"/>
              <a:gd name="connsiteY0" fmla="*/ 0 h 555694"/>
              <a:gd name="connsiteX1" fmla="*/ 516002 w 793849"/>
              <a:gd name="connsiteY1" fmla="*/ 0 h 555694"/>
              <a:gd name="connsiteX2" fmla="*/ 793849 w 793849"/>
              <a:gd name="connsiteY2" fmla="*/ 277847 h 555694"/>
              <a:gd name="connsiteX3" fmla="*/ 516002 w 793849"/>
              <a:gd name="connsiteY3" fmla="*/ 555694 h 555694"/>
              <a:gd name="connsiteX4" fmla="*/ 0 w 793849"/>
              <a:gd name="connsiteY4" fmla="*/ 555694 h 555694"/>
              <a:gd name="connsiteX5" fmla="*/ 277847 w 793849"/>
              <a:gd name="connsiteY5" fmla="*/ 277847 h 555694"/>
              <a:gd name="connsiteX6" fmla="*/ 0 w 793849"/>
              <a:gd name="connsiteY6" fmla="*/ 0 h 55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849" h="555694">
                <a:moveTo>
                  <a:pt x="793848" y="0"/>
                </a:moveTo>
                <a:lnTo>
                  <a:pt x="793848" y="361201"/>
                </a:lnTo>
                <a:lnTo>
                  <a:pt x="396925" y="555694"/>
                </a:lnTo>
                <a:lnTo>
                  <a:pt x="1" y="361201"/>
                </a:lnTo>
                <a:lnTo>
                  <a:pt x="1" y="0"/>
                </a:lnTo>
                <a:lnTo>
                  <a:pt x="396925" y="194493"/>
                </a:lnTo>
                <a:lnTo>
                  <a:pt x="793848" y="0"/>
                </a:lnTo>
                <a:close/>
              </a:path>
            </a:pathLst>
          </a:custGeom>
          <a:solidFill>
            <a:schemeClr val="tx1">
              <a:lumMod val="65000"/>
              <a:lumOff val="35000"/>
            </a:schemeClr>
          </a:solidFill>
          <a:ln w="38100">
            <a:solidFill>
              <a:schemeClr val="tx1"/>
            </a:solidFill>
          </a:ln>
        </p:spPr>
        <p:style>
          <a:lnRef idx="3">
            <a:schemeClr val="lt1"/>
          </a:lnRef>
          <a:fillRef idx="1">
            <a:schemeClr val="accent1"/>
          </a:fillRef>
          <a:effectRef idx="1">
            <a:schemeClr val="accent1"/>
          </a:effectRef>
          <a:fontRef idx="minor">
            <a:schemeClr val="lt1"/>
          </a:fontRef>
        </p:style>
        <p:txBody>
          <a:bodyPr spcFirstLastPara="0" vert="horz" wrap="square" lIns="7621" tIns="285467" rIns="7620" bIns="285468" numCol="1" spcCol="1270" anchor="ctr" anchorCtr="0">
            <a:noAutofit/>
          </a:bodyPr>
          <a:lstStyle/>
          <a:p>
            <a:pPr lvl="0" algn="ctr" defTabSz="533400">
              <a:lnSpc>
                <a:spcPct val="90000"/>
              </a:lnSpc>
              <a:spcBef>
                <a:spcPct val="0"/>
              </a:spcBef>
              <a:spcAft>
                <a:spcPct val="35000"/>
              </a:spcAft>
            </a:pPr>
            <a:r>
              <a:rPr lang="en-US" sz="1200" kern="1200" dirty="0" smtClean="0"/>
              <a:t>Metrics</a:t>
            </a:r>
            <a:endParaRPr lang="en-US" sz="1200" kern="1200" dirty="0"/>
          </a:p>
        </p:txBody>
      </p:sp>
      <p:sp>
        <p:nvSpPr>
          <p:cNvPr id="8" name="Rectangle 7"/>
          <p:cNvSpPr/>
          <p:nvPr/>
        </p:nvSpPr>
        <p:spPr>
          <a:xfrm>
            <a:off x="1265965" y="2583266"/>
            <a:ext cx="6612077" cy="443235"/>
          </a:xfrm>
          <a:prstGeom prst="rect">
            <a:avLst/>
          </a:prstGeom>
          <a:solidFill>
            <a:schemeClr val="tx1">
              <a:lumMod val="65000"/>
              <a:lumOff val="35000"/>
            </a:schemeClr>
          </a:solidFill>
          <a:ln w="38100">
            <a:solidFill>
              <a:schemeClr val="tx1"/>
            </a:solidFill>
          </a:ln>
        </p:spPr>
        <p:style>
          <a:lnRef idx="3">
            <a:schemeClr val="lt1"/>
          </a:lnRef>
          <a:fillRef idx="1">
            <a:schemeClr val="accent1"/>
          </a:fillRef>
          <a:effectRef idx="1">
            <a:schemeClr val="accent1"/>
          </a:effectRef>
          <a:fontRef idx="minor">
            <a:schemeClr val="dk1">
              <a:hueOff val="0"/>
              <a:satOff val="0"/>
              <a:lumOff val="0"/>
              <a:alphaOff val="0"/>
            </a:schemeClr>
          </a:fontRef>
        </p:style>
        <p:txBody>
          <a:bodyPr spcFirstLastPara="0" vert="horz" wrap="square" lIns="199137" tIns="42969" rIns="42969" bIns="42970" numCol="1" spcCol="1270" anchor="ctr" anchorCtr="0">
            <a:noAutofit/>
          </a:bodyPr>
          <a:lstStyle/>
          <a:p>
            <a:pPr marL="285750" lvl="1" indent="-285750" defTabSz="1244600">
              <a:lnSpc>
                <a:spcPct val="90000"/>
              </a:lnSpc>
              <a:spcBef>
                <a:spcPct val="0"/>
              </a:spcBef>
              <a:spcAft>
                <a:spcPct val="15000"/>
              </a:spcAft>
              <a:buChar char="••"/>
            </a:pPr>
            <a:r>
              <a:rPr lang="en-US" sz="2800" dirty="0">
                <a:solidFill>
                  <a:schemeClr val="bg1"/>
                </a:solidFill>
              </a:rPr>
              <a:t>Measure workload using the model</a:t>
            </a:r>
            <a:endParaRPr lang="en-US" sz="2800" dirty="0">
              <a:solidFill>
                <a:schemeClr val="bg1"/>
              </a:solidFill>
            </a:endParaRPr>
          </a:p>
        </p:txBody>
      </p:sp>
      <p:sp>
        <p:nvSpPr>
          <p:cNvPr id="9" name="Freeform 8"/>
          <p:cNvSpPr/>
          <p:nvPr/>
        </p:nvSpPr>
        <p:spPr>
          <a:xfrm>
            <a:off x="685802" y="3163758"/>
            <a:ext cx="580162" cy="681901"/>
          </a:xfrm>
          <a:custGeom>
            <a:avLst/>
            <a:gdLst>
              <a:gd name="connsiteX0" fmla="*/ 0 w 793849"/>
              <a:gd name="connsiteY0" fmla="*/ 0 h 555694"/>
              <a:gd name="connsiteX1" fmla="*/ 516002 w 793849"/>
              <a:gd name="connsiteY1" fmla="*/ 0 h 555694"/>
              <a:gd name="connsiteX2" fmla="*/ 793849 w 793849"/>
              <a:gd name="connsiteY2" fmla="*/ 277847 h 555694"/>
              <a:gd name="connsiteX3" fmla="*/ 516002 w 793849"/>
              <a:gd name="connsiteY3" fmla="*/ 555694 h 555694"/>
              <a:gd name="connsiteX4" fmla="*/ 0 w 793849"/>
              <a:gd name="connsiteY4" fmla="*/ 555694 h 555694"/>
              <a:gd name="connsiteX5" fmla="*/ 277847 w 793849"/>
              <a:gd name="connsiteY5" fmla="*/ 277847 h 555694"/>
              <a:gd name="connsiteX6" fmla="*/ 0 w 793849"/>
              <a:gd name="connsiteY6" fmla="*/ 0 h 55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849" h="555694">
                <a:moveTo>
                  <a:pt x="793848" y="0"/>
                </a:moveTo>
                <a:lnTo>
                  <a:pt x="793848" y="361201"/>
                </a:lnTo>
                <a:lnTo>
                  <a:pt x="396925" y="555694"/>
                </a:lnTo>
                <a:lnTo>
                  <a:pt x="1" y="361201"/>
                </a:lnTo>
                <a:lnTo>
                  <a:pt x="1" y="0"/>
                </a:lnTo>
                <a:lnTo>
                  <a:pt x="396925" y="194493"/>
                </a:lnTo>
                <a:lnTo>
                  <a:pt x="793848" y="0"/>
                </a:lnTo>
                <a:close/>
              </a:path>
            </a:pathLst>
          </a:custGeom>
          <a:solidFill>
            <a:schemeClr val="tx1">
              <a:lumMod val="65000"/>
              <a:lumOff val="35000"/>
            </a:schemeClr>
          </a:solidFill>
          <a:ln w="38100">
            <a:solidFill>
              <a:schemeClr val="tx1"/>
            </a:solidFill>
          </a:ln>
        </p:spPr>
        <p:style>
          <a:lnRef idx="2">
            <a:schemeClr val="accent1"/>
          </a:lnRef>
          <a:fillRef idx="1">
            <a:schemeClr val="lt1"/>
          </a:fillRef>
          <a:effectRef idx="0">
            <a:schemeClr val="accent1"/>
          </a:effectRef>
          <a:fontRef idx="minor">
            <a:schemeClr val="dk1"/>
          </a:fontRef>
        </p:style>
        <p:txBody>
          <a:bodyPr spcFirstLastPara="0" vert="horz" wrap="square" lIns="7621" tIns="285467" rIns="7620" bIns="285468" numCol="1" spcCol="1270" anchor="ctr" anchorCtr="0">
            <a:noAutofit/>
          </a:bodyPr>
          <a:lstStyle/>
          <a:p>
            <a:pPr lvl="0" algn="ctr" defTabSz="533400">
              <a:lnSpc>
                <a:spcPct val="90000"/>
              </a:lnSpc>
              <a:spcBef>
                <a:spcPct val="0"/>
              </a:spcBef>
              <a:spcAft>
                <a:spcPct val="35000"/>
              </a:spcAft>
            </a:pPr>
            <a:r>
              <a:rPr lang="en-US" sz="1200" dirty="0">
                <a:solidFill>
                  <a:schemeClr val="lt1"/>
                </a:solidFill>
              </a:rPr>
              <a:t>Validate</a:t>
            </a:r>
            <a:endParaRPr lang="en-US" sz="1200" dirty="0">
              <a:solidFill>
                <a:schemeClr val="lt1"/>
              </a:solidFill>
            </a:endParaRPr>
          </a:p>
        </p:txBody>
      </p:sp>
      <p:sp>
        <p:nvSpPr>
          <p:cNvPr id="10" name="Rectangle 9"/>
          <p:cNvSpPr/>
          <p:nvPr/>
        </p:nvSpPr>
        <p:spPr>
          <a:xfrm>
            <a:off x="1265962" y="3163760"/>
            <a:ext cx="6612073" cy="443235"/>
          </a:xfrm>
          <a:prstGeom prst="rect">
            <a:avLst/>
          </a:prstGeom>
          <a:solidFill>
            <a:schemeClr val="tx1">
              <a:lumMod val="65000"/>
              <a:lumOff val="35000"/>
            </a:schemeClr>
          </a:solidFill>
          <a:ln w="38100">
            <a:solidFill>
              <a:schemeClr val="tx1"/>
            </a:solidFill>
          </a:ln>
        </p:spPr>
        <p:style>
          <a:lnRef idx="2">
            <a:schemeClr val="accent1"/>
          </a:lnRef>
          <a:fillRef idx="1">
            <a:schemeClr val="lt1"/>
          </a:fillRef>
          <a:effectRef idx="0">
            <a:schemeClr val="accent1"/>
          </a:effectRef>
          <a:fontRef idx="minor">
            <a:schemeClr val="dk1">
              <a:hueOff val="0"/>
              <a:satOff val="0"/>
              <a:lumOff val="0"/>
              <a:alphaOff val="0"/>
            </a:schemeClr>
          </a:fontRef>
        </p:style>
        <p:txBody>
          <a:bodyPr spcFirstLastPara="0" vert="horz" wrap="square" lIns="199137" tIns="42969" rIns="42969" bIns="42970" numCol="1" spcCol="1270" anchor="ctr" anchorCtr="0">
            <a:noAutofit/>
          </a:bodyPr>
          <a:lstStyle/>
          <a:p>
            <a:pPr marL="285750" lvl="1" indent="-285750" defTabSz="1244600">
              <a:lnSpc>
                <a:spcPct val="90000"/>
              </a:lnSpc>
              <a:spcBef>
                <a:spcPct val="0"/>
              </a:spcBef>
              <a:spcAft>
                <a:spcPct val="15000"/>
              </a:spcAft>
              <a:buChar char="••"/>
            </a:pPr>
            <a:r>
              <a:rPr lang="en-US" sz="2800" dirty="0">
                <a:solidFill>
                  <a:schemeClr val="bg1"/>
                </a:solidFill>
              </a:rPr>
              <a:t>Model-check</a:t>
            </a:r>
            <a:r>
              <a:rPr lang="en-US" sz="2800" dirty="0">
                <a:solidFill>
                  <a:schemeClr val="bg1"/>
                </a:solidFill>
              </a:rPr>
              <a:t> workload dynamics</a:t>
            </a:r>
            <a:endParaRPr lang="en-US" sz="2800" dirty="0">
              <a:solidFill>
                <a:schemeClr val="bg1"/>
              </a:solidFill>
            </a:endParaRPr>
          </a:p>
        </p:txBody>
      </p:sp>
      <p:sp>
        <p:nvSpPr>
          <p:cNvPr id="11" name="Freeform 10"/>
          <p:cNvSpPr/>
          <p:nvPr/>
        </p:nvSpPr>
        <p:spPr>
          <a:xfrm>
            <a:off x="685802" y="3760056"/>
            <a:ext cx="580162" cy="681901"/>
          </a:xfrm>
          <a:custGeom>
            <a:avLst/>
            <a:gdLst>
              <a:gd name="connsiteX0" fmla="*/ 0 w 793849"/>
              <a:gd name="connsiteY0" fmla="*/ 0 h 555694"/>
              <a:gd name="connsiteX1" fmla="*/ 516002 w 793849"/>
              <a:gd name="connsiteY1" fmla="*/ 0 h 555694"/>
              <a:gd name="connsiteX2" fmla="*/ 793849 w 793849"/>
              <a:gd name="connsiteY2" fmla="*/ 277847 h 555694"/>
              <a:gd name="connsiteX3" fmla="*/ 516002 w 793849"/>
              <a:gd name="connsiteY3" fmla="*/ 555694 h 555694"/>
              <a:gd name="connsiteX4" fmla="*/ 0 w 793849"/>
              <a:gd name="connsiteY4" fmla="*/ 555694 h 555694"/>
              <a:gd name="connsiteX5" fmla="*/ 277847 w 793849"/>
              <a:gd name="connsiteY5" fmla="*/ 277847 h 555694"/>
              <a:gd name="connsiteX6" fmla="*/ 0 w 793849"/>
              <a:gd name="connsiteY6" fmla="*/ 0 h 55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849" h="555694">
                <a:moveTo>
                  <a:pt x="793848" y="0"/>
                </a:moveTo>
                <a:lnTo>
                  <a:pt x="793848" y="361201"/>
                </a:lnTo>
                <a:lnTo>
                  <a:pt x="396925" y="555694"/>
                </a:lnTo>
                <a:lnTo>
                  <a:pt x="1" y="361201"/>
                </a:lnTo>
                <a:lnTo>
                  <a:pt x="1" y="0"/>
                </a:lnTo>
                <a:lnTo>
                  <a:pt x="396925" y="194493"/>
                </a:lnTo>
                <a:lnTo>
                  <a:pt x="793848" y="0"/>
                </a:lnTo>
                <a:close/>
              </a:path>
            </a:pathLst>
          </a:custGeom>
          <a:solidFill>
            <a:schemeClr val="tx1">
              <a:lumMod val="65000"/>
              <a:lumOff val="35000"/>
            </a:schemeClr>
          </a:solidFill>
          <a:ln w="38100">
            <a:solidFill>
              <a:schemeClr val="tx1"/>
            </a:solidFill>
          </a:ln>
        </p:spPr>
        <p:style>
          <a:lnRef idx="2">
            <a:schemeClr val="accent1"/>
          </a:lnRef>
          <a:fillRef idx="1">
            <a:schemeClr val="lt1"/>
          </a:fillRef>
          <a:effectRef idx="0">
            <a:schemeClr val="accent1"/>
          </a:effectRef>
          <a:fontRef idx="minor">
            <a:schemeClr val="dk1"/>
          </a:fontRef>
        </p:style>
        <p:txBody>
          <a:bodyPr spcFirstLastPara="0" vert="horz" wrap="square" lIns="7621" tIns="285467" rIns="7620" bIns="285468" numCol="1" spcCol="1270" anchor="ctr" anchorCtr="0">
            <a:noAutofit/>
          </a:bodyPr>
          <a:lstStyle/>
          <a:p>
            <a:pPr lvl="0" algn="ctr" defTabSz="533400">
              <a:lnSpc>
                <a:spcPct val="90000"/>
              </a:lnSpc>
              <a:spcBef>
                <a:spcPct val="0"/>
              </a:spcBef>
              <a:spcAft>
                <a:spcPct val="35000"/>
              </a:spcAft>
            </a:pPr>
            <a:r>
              <a:rPr lang="en-US" sz="1200" dirty="0">
                <a:solidFill>
                  <a:schemeClr val="lt1"/>
                </a:solidFill>
              </a:rPr>
              <a:t>Monitor</a:t>
            </a:r>
            <a:endParaRPr lang="en-US" sz="1200" dirty="0">
              <a:solidFill>
                <a:schemeClr val="lt1"/>
              </a:solidFill>
            </a:endParaRPr>
          </a:p>
        </p:txBody>
      </p:sp>
      <p:sp>
        <p:nvSpPr>
          <p:cNvPr id="12" name="Rectangle 11"/>
          <p:cNvSpPr/>
          <p:nvPr/>
        </p:nvSpPr>
        <p:spPr>
          <a:xfrm>
            <a:off x="1265962" y="3760056"/>
            <a:ext cx="6612073" cy="443235"/>
          </a:xfrm>
          <a:prstGeom prst="rect">
            <a:avLst/>
          </a:prstGeom>
          <a:solidFill>
            <a:schemeClr val="tx1">
              <a:lumMod val="65000"/>
              <a:lumOff val="35000"/>
            </a:schemeClr>
          </a:solidFill>
          <a:ln w="38100">
            <a:solidFill>
              <a:schemeClr val="tx1"/>
            </a:solidFill>
          </a:ln>
        </p:spPr>
        <p:style>
          <a:lnRef idx="2">
            <a:schemeClr val="accent1"/>
          </a:lnRef>
          <a:fillRef idx="1">
            <a:schemeClr val="lt1"/>
          </a:fillRef>
          <a:effectRef idx="0">
            <a:schemeClr val="accent1"/>
          </a:effectRef>
          <a:fontRef idx="minor">
            <a:schemeClr val="dk1">
              <a:hueOff val="0"/>
              <a:satOff val="0"/>
              <a:lumOff val="0"/>
              <a:alphaOff val="0"/>
            </a:schemeClr>
          </a:fontRef>
        </p:style>
        <p:txBody>
          <a:bodyPr spcFirstLastPara="0" vert="horz" wrap="square" lIns="199137" tIns="42969" rIns="42969" bIns="42970" numCol="1" spcCol="1270" anchor="ctr" anchorCtr="0">
            <a:noAutofit/>
          </a:bodyPr>
          <a:lstStyle/>
          <a:p>
            <a:pPr marL="285750" lvl="1" indent="-285750" defTabSz="1244600">
              <a:lnSpc>
                <a:spcPct val="90000"/>
              </a:lnSpc>
              <a:spcBef>
                <a:spcPct val="0"/>
              </a:spcBef>
              <a:spcAft>
                <a:spcPct val="15000"/>
              </a:spcAft>
              <a:buChar char="••"/>
            </a:pPr>
            <a:r>
              <a:rPr lang="en-US" sz="2800" dirty="0">
                <a:solidFill>
                  <a:schemeClr val="bg1"/>
                </a:solidFill>
              </a:rPr>
              <a:t>Negotiated deviation informed by model</a:t>
            </a:r>
          </a:p>
        </p:txBody>
      </p:sp>
      <p:sp>
        <p:nvSpPr>
          <p:cNvPr id="13" name="Freeform 12"/>
          <p:cNvSpPr/>
          <p:nvPr/>
        </p:nvSpPr>
        <p:spPr>
          <a:xfrm>
            <a:off x="685805" y="4923099"/>
            <a:ext cx="580162" cy="681901"/>
          </a:xfrm>
          <a:custGeom>
            <a:avLst/>
            <a:gdLst>
              <a:gd name="connsiteX0" fmla="*/ 0 w 793849"/>
              <a:gd name="connsiteY0" fmla="*/ 0 h 555694"/>
              <a:gd name="connsiteX1" fmla="*/ 516002 w 793849"/>
              <a:gd name="connsiteY1" fmla="*/ 0 h 555694"/>
              <a:gd name="connsiteX2" fmla="*/ 793849 w 793849"/>
              <a:gd name="connsiteY2" fmla="*/ 277847 h 555694"/>
              <a:gd name="connsiteX3" fmla="*/ 516002 w 793849"/>
              <a:gd name="connsiteY3" fmla="*/ 555694 h 555694"/>
              <a:gd name="connsiteX4" fmla="*/ 0 w 793849"/>
              <a:gd name="connsiteY4" fmla="*/ 555694 h 555694"/>
              <a:gd name="connsiteX5" fmla="*/ 277847 w 793849"/>
              <a:gd name="connsiteY5" fmla="*/ 277847 h 555694"/>
              <a:gd name="connsiteX6" fmla="*/ 0 w 793849"/>
              <a:gd name="connsiteY6" fmla="*/ 0 h 55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849" h="555694">
                <a:moveTo>
                  <a:pt x="793848" y="0"/>
                </a:moveTo>
                <a:lnTo>
                  <a:pt x="793848" y="361201"/>
                </a:lnTo>
                <a:lnTo>
                  <a:pt x="396925" y="555694"/>
                </a:lnTo>
                <a:lnTo>
                  <a:pt x="1" y="361201"/>
                </a:lnTo>
                <a:lnTo>
                  <a:pt x="1" y="0"/>
                </a:lnTo>
                <a:lnTo>
                  <a:pt x="396925" y="194493"/>
                </a:lnTo>
                <a:lnTo>
                  <a:pt x="793848" y="0"/>
                </a:lnTo>
                <a:close/>
              </a:path>
            </a:pathLst>
          </a:custGeom>
          <a:noFill/>
          <a:ln w="38100">
            <a:solidFill>
              <a:schemeClr val="tx1"/>
            </a:solidFill>
          </a:ln>
        </p:spPr>
        <p:style>
          <a:lnRef idx="2">
            <a:schemeClr val="accent1"/>
          </a:lnRef>
          <a:fillRef idx="1">
            <a:schemeClr val="lt1"/>
          </a:fillRef>
          <a:effectRef idx="0">
            <a:schemeClr val="accent1"/>
          </a:effectRef>
          <a:fontRef idx="minor">
            <a:schemeClr val="dk1"/>
          </a:fontRef>
        </p:style>
        <p:txBody>
          <a:bodyPr spcFirstLastPara="0" vert="horz" wrap="square" lIns="7621" tIns="285467" rIns="7620" bIns="285468" numCol="1" spcCol="1270" anchor="ctr" anchorCtr="0">
            <a:noAutofit/>
          </a:bodyPr>
          <a:lstStyle/>
          <a:p>
            <a:pPr lvl="0" algn="ctr" defTabSz="533400">
              <a:lnSpc>
                <a:spcPct val="90000"/>
              </a:lnSpc>
              <a:spcBef>
                <a:spcPct val="0"/>
              </a:spcBef>
              <a:spcAft>
                <a:spcPct val="35000"/>
              </a:spcAft>
            </a:pPr>
            <a:r>
              <a:rPr lang="en-US" sz="1200" kern="1200" dirty="0" smtClean="0"/>
              <a:t>Design</a:t>
            </a:r>
            <a:endParaRPr lang="en-US" sz="1200" kern="1200" dirty="0"/>
          </a:p>
        </p:txBody>
      </p:sp>
      <p:sp>
        <p:nvSpPr>
          <p:cNvPr id="14" name="Freeform 13"/>
          <p:cNvSpPr/>
          <p:nvPr/>
        </p:nvSpPr>
        <p:spPr>
          <a:xfrm>
            <a:off x="1265965" y="4923100"/>
            <a:ext cx="7192236" cy="443235"/>
          </a:xfrm>
          <a:custGeom>
            <a:avLst/>
            <a:gdLst>
              <a:gd name="connsiteX0" fmla="*/ 86002 w 516001"/>
              <a:gd name="connsiteY0" fmla="*/ 0 h 6888918"/>
              <a:gd name="connsiteX1" fmla="*/ 429999 w 516001"/>
              <a:gd name="connsiteY1" fmla="*/ 0 h 6888918"/>
              <a:gd name="connsiteX2" fmla="*/ 516001 w 516001"/>
              <a:gd name="connsiteY2" fmla="*/ 86002 h 6888918"/>
              <a:gd name="connsiteX3" fmla="*/ 516001 w 516001"/>
              <a:gd name="connsiteY3" fmla="*/ 6888918 h 6888918"/>
              <a:gd name="connsiteX4" fmla="*/ 516001 w 516001"/>
              <a:gd name="connsiteY4" fmla="*/ 6888918 h 6888918"/>
              <a:gd name="connsiteX5" fmla="*/ 0 w 516001"/>
              <a:gd name="connsiteY5" fmla="*/ 6888918 h 6888918"/>
              <a:gd name="connsiteX6" fmla="*/ 0 w 516001"/>
              <a:gd name="connsiteY6" fmla="*/ 6888918 h 6888918"/>
              <a:gd name="connsiteX7" fmla="*/ 0 w 516001"/>
              <a:gd name="connsiteY7" fmla="*/ 86002 h 6888918"/>
              <a:gd name="connsiteX8" fmla="*/ 86002 w 516001"/>
              <a:gd name="connsiteY8" fmla="*/ 0 h 688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001" h="6888918">
                <a:moveTo>
                  <a:pt x="516001" y="1148182"/>
                </a:moveTo>
                <a:lnTo>
                  <a:pt x="516001" y="5740736"/>
                </a:lnTo>
                <a:cubicBezTo>
                  <a:pt x="516001" y="6374861"/>
                  <a:pt x="513117" y="6888911"/>
                  <a:pt x="509559" y="6888911"/>
                </a:cubicBezTo>
                <a:lnTo>
                  <a:pt x="0" y="6888911"/>
                </a:lnTo>
                <a:lnTo>
                  <a:pt x="0" y="6888911"/>
                </a:lnTo>
                <a:lnTo>
                  <a:pt x="0" y="7"/>
                </a:lnTo>
                <a:lnTo>
                  <a:pt x="0" y="7"/>
                </a:lnTo>
                <a:lnTo>
                  <a:pt x="509559" y="7"/>
                </a:lnTo>
                <a:cubicBezTo>
                  <a:pt x="513117" y="7"/>
                  <a:pt x="516001" y="514057"/>
                  <a:pt x="516001" y="1148182"/>
                </a:cubicBezTo>
                <a:close/>
              </a:path>
            </a:pathLst>
          </a:custGeom>
          <a:noFill/>
          <a:ln w="38100">
            <a:solidFill>
              <a:schemeClr val="tx1"/>
            </a:solidFill>
          </a:ln>
        </p:spPr>
        <p:style>
          <a:lnRef idx="2">
            <a:schemeClr val="accent1"/>
          </a:lnRef>
          <a:fillRef idx="1">
            <a:schemeClr val="lt1"/>
          </a:fillRef>
          <a:effectRef idx="0">
            <a:schemeClr val="accent1"/>
          </a:effectRef>
          <a:fontRef idx="minor">
            <a:schemeClr val="dk1">
              <a:hueOff val="0"/>
              <a:satOff val="0"/>
              <a:lumOff val="0"/>
              <a:alphaOff val="0"/>
            </a:schemeClr>
          </a:fontRef>
        </p:style>
        <p:txBody>
          <a:bodyPr spcFirstLastPara="0" vert="horz" wrap="square" lIns="199137" tIns="42969" rIns="42969" bIns="4297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Create new single operator system</a:t>
            </a:r>
            <a:endParaRPr lang="en-US" sz="2800" kern="1200" dirty="0"/>
          </a:p>
        </p:txBody>
      </p:sp>
      <p:sp>
        <p:nvSpPr>
          <p:cNvPr id="15" name="Freeform 14"/>
          <p:cNvSpPr/>
          <p:nvPr/>
        </p:nvSpPr>
        <p:spPr>
          <a:xfrm>
            <a:off x="685805" y="5519397"/>
            <a:ext cx="580162" cy="681901"/>
          </a:xfrm>
          <a:custGeom>
            <a:avLst/>
            <a:gdLst>
              <a:gd name="connsiteX0" fmla="*/ 0 w 793849"/>
              <a:gd name="connsiteY0" fmla="*/ 0 h 555694"/>
              <a:gd name="connsiteX1" fmla="*/ 516002 w 793849"/>
              <a:gd name="connsiteY1" fmla="*/ 0 h 555694"/>
              <a:gd name="connsiteX2" fmla="*/ 793849 w 793849"/>
              <a:gd name="connsiteY2" fmla="*/ 277847 h 555694"/>
              <a:gd name="connsiteX3" fmla="*/ 516002 w 793849"/>
              <a:gd name="connsiteY3" fmla="*/ 555694 h 555694"/>
              <a:gd name="connsiteX4" fmla="*/ 0 w 793849"/>
              <a:gd name="connsiteY4" fmla="*/ 555694 h 555694"/>
              <a:gd name="connsiteX5" fmla="*/ 277847 w 793849"/>
              <a:gd name="connsiteY5" fmla="*/ 277847 h 555694"/>
              <a:gd name="connsiteX6" fmla="*/ 0 w 793849"/>
              <a:gd name="connsiteY6" fmla="*/ 0 h 55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849" h="555694">
                <a:moveTo>
                  <a:pt x="793848" y="0"/>
                </a:moveTo>
                <a:lnTo>
                  <a:pt x="793848" y="361201"/>
                </a:lnTo>
                <a:lnTo>
                  <a:pt x="396925" y="555694"/>
                </a:lnTo>
                <a:lnTo>
                  <a:pt x="1" y="361201"/>
                </a:lnTo>
                <a:lnTo>
                  <a:pt x="1" y="0"/>
                </a:lnTo>
                <a:lnTo>
                  <a:pt x="396925" y="194493"/>
                </a:lnTo>
                <a:lnTo>
                  <a:pt x="793848" y="0"/>
                </a:lnTo>
                <a:close/>
              </a:path>
            </a:pathLst>
          </a:custGeom>
          <a:noFill/>
          <a:ln w="38100">
            <a:solidFill>
              <a:schemeClr val="tx1"/>
            </a:solidFill>
          </a:ln>
        </p:spPr>
        <p:style>
          <a:lnRef idx="2">
            <a:schemeClr val="accent1"/>
          </a:lnRef>
          <a:fillRef idx="1">
            <a:schemeClr val="lt1"/>
          </a:fillRef>
          <a:effectRef idx="0">
            <a:schemeClr val="accent1"/>
          </a:effectRef>
          <a:fontRef idx="minor">
            <a:schemeClr val="dk1"/>
          </a:fontRef>
        </p:style>
        <p:txBody>
          <a:bodyPr spcFirstLastPara="0" vert="horz" wrap="square" lIns="7621" tIns="285467" rIns="7620" bIns="285468" numCol="1" spcCol="1270" anchor="ctr" anchorCtr="0">
            <a:noAutofit/>
          </a:bodyPr>
          <a:lstStyle/>
          <a:p>
            <a:pPr lvl="0" algn="ctr" defTabSz="533400">
              <a:lnSpc>
                <a:spcPct val="90000"/>
              </a:lnSpc>
              <a:spcBef>
                <a:spcPct val="0"/>
              </a:spcBef>
              <a:spcAft>
                <a:spcPct val="35000"/>
              </a:spcAft>
            </a:pPr>
            <a:r>
              <a:rPr lang="en-US" sz="1200" kern="1200" dirty="0" smtClean="0"/>
              <a:t>Create</a:t>
            </a:r>
            <a:endParaRPr lang="en-US" sz="1200" kern="1200" dirty="0"/>
          </a:p>
        </p:txBody>
      </p:sp>
      <p:sp>
        <p:nvSpPr>
          <p:cNvPr id="16" name="Freeform 15"/>
          <p:cNvSpPr/>
          <p:nvPr/>
        </p:nvSpPr>
        <p:spPr>
          <a:xfrm>
            <a:off x="1265965" y="5519397"/>
            <a:ext cx="7192236" cy="443235"/>
          </a:xfrm>
          <a:custGeom>
            <a:avLst/>
            <a:gdLst>
              <a:gd name="connsiteX0" fmla="*/ 86002 w 516001"/>
              <a:gd name="connsiteY0" fmla="*/ 0 h 6888918"/>
              <a:gd name="connsiteX1" fmla="*/ 429999 w 516001"/>
              <a:gd name="connsiteY1" fmla="*/ 0 h 6888918"/>
              <a:gd name="connsiteX2" fmla="*/ 516001 w 516001"/>
              <a:gd name="connsiteY2" fmla="*/ 86002 h 6888918"/>
              <a:gd name="connsiteX3" fmla="*/ 516001 w 516001"/>
              <a:gd name="connsiteY3" fmla="*/ 6888918 h 6888918"/>
              <a:gd name="connsiteX4" fmla="*/ 516001 w 516001"/>
              <a:gd name="connsiteY4" fmla="*/ 6888918 h 6888918"/>
              <a:gd name="connsiteX5" fmla="*/ 0 w 516001"/>
              <a:gd name="connsiteY5" fmla="*/ 6888918 h 6888918"/>
              <a:gd name="connsiteX6" fmla="*/ 0 w 516001"/>
              <a:gd name="connsiteY6" fmla="*/ 6888918 h 6888918"/>
              <a:gd name="connsiteX7" fmla="*/ 0 w 516001"/>
              <a:gd name="connsiteY7" fmla="*/ 86002 h 6888918"/>
              <a:gd name="connsiteX8" fmla="*/ 86002 w 516001"/>
              <a:gd name="connsiteY8" fmla="*/ 0 h 688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001" h="6888918">
                <a:moveTo>
                  <a:pt x="516001" y="1148182"/>
                </a:moveTo>
                <a:lnTo>
                  <a:pt x="516001" y="5740736"/>
                </a:lnTo>
                <a:cubicBezTo>
                  <a:pt x="516001" y="6374861"/>
                  <a:pt x="513117" y="6888911"/>
                  <a:pt x="509559" y="6888911"/>
                </a:cubicBezTo>
                <a:lnTo>
                  <a:pt x="0" y="6888911"/>
                </a:lnTo>
                <a:lnTo>
                  <a:pt x="0" y="6888911"/>
                </a:lnTo>
                <a:lnTo>
                  <a:pt x="0" y="7"/>
                </a:lnTo>
                <a:lnTo>
                  <a:pt x="0" y="7"/>
                </a:lnTo>
                <a:lnTo>
                  <a:pt x="509559" y="7"/>
                </a:lnTo>
                <a:cubicBezTo>
                  <a:pt x="513117" y="7"/>
                  <a:pt x="516001" y="514057"/>
                  <a:pt x="516001" y="1148182"/>
                </a:cubicBezTo>
                <a:close/>
              </a:path>
            </a:pathLst>
          </a:custGeom>
          <a:noFill/>
          <a:ln w="38100">
            <a:solidFill>
              <a:schemeClr val="tx1"/>
            </a:solidFill>
          </a:ln>
        </p:spPr>
        <p:style>
          <a:lnRef idx="2">
            <a:schemeClr val="accent1"/>
          </a:lnRef>
          <a:fillRef idx="1">
            <a:schemeClr val="lt1"/>
          </a:fillRef>
          <a:effectRef idx="0">
            <a:schemeClr val="accent1"/>
          </a:effectRef>
          <a:fontRef idx="minor">
            <a:schemeClr val="dk1">
              <a:hueOff val="0"/>
              <a:satOff val="0"/>
              <a:lumOff val="0"/>
              <a:alphaOff val="0"/>
            </a:schemeClr>
          </a:fontRef>
        </p:style>
        <p:txBody>
          <a:bodyPr spcFirstLastPara="0" vert="horz" wrap="square" lIns="199137" tIns="42970" rIns="42969" bIns="42969" numCol="1" spcCol="1270" anchor="ctr" anchorCtr="0">
            <a:noAutofit/>
          </a:bodyPr>
          <a:lstStyle/>
          <a:p>
            <a:pPr marL="285750" lvl="1" indent="-285750" algn="l" defTabSz="1244600">
              <a:lnSpc>
                <a:spcPct val="90000"/>
              </a:lnSpc>
              <a:spcBef>
                <a:spcPct val="0"/>
              </a:spcBef>
              <a:spcAft>
                <a:spcPct val="15000"/>
              </a:spcAft>
              <a:buChar char="••"/>
            </a:pPr>
            <a:r>
              <a:rPr lang="en-US" sz="2800" dirty="0" smtClean="0"/>
              <a:t>Port optimized GUI from model to machine</a:t>
            </a:r>
            <a:endParaRPr lang="en-US" sz="2800" kern="1200" dirty="0"/>
          </a:p>
        </p:txBody>
      </p:sp>
      <p:sp>
        <p:nvSpPr>
          <p:cNvPr id="17" name="Freeform 16"/>
          <p:cNvSpPr/>
          <p:nvPr/>
        </p:nvSpPr>
        <p:spPr>
          <a:xfrm>
            <a:off x="685800" y="2024756"/>
            <a:ext cx="580162" cy="681901"/>
          </a:xfrm>
          <a:custGeom>
            <a:avLst/>
            <a:gdLst>
              <a:gd name="connsiteX0" fmla="*/ 0 w 793849"/>
              <a:gd name="connsiteY0" fmla="*/ 0 h 555694"/>
              <a:gd name="connsiteX1" fmla="*/ 516002 w 793849"/>
              <a:gd name="connsiteY1" fmla="*/ 0 h 555694"/>
              <a:gd name="connsiteX2" fmla="*/ 793849 w 793849"/>
              <a:gd name="connsiteY2" fmla="*/ 277847 h 555694"/>
              <a:gd name="connsiteX3" fmla="*/ 516002 w 793849"/>
              <a:gd name="connsiteY3" fmla="*/ 555694 h 555694"/>
              <a:gd name="connsiteX4" fmla="*/ 0 w 793849"/>
              <a:gd name="connsiteY4" fmla="*/ 555694 h 555694"/>
              <a:gd name="connsiteX5" fmla="*/ 277847 w 793849"/>
              <a:gd name="connsiteY5" fmla="*/ 277847 h 555694"/>
              <a:gd name="connsiteX6" fmla="*/ 0 w 793849"/>
              <a:gd name="connsiteY6" fmla="*/ 0 h 55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849" h="555694">
                <a:moveTo>
                  <a:pt x="793848" y="0"/>
                </a:moveTo>
                <a:lnTo>
                  <a:pt x="793848" y="361201"/>
                </a:lnTo>
                <a:lnTo>
                  <a:pt x="396925" y="555694"/>
                </a:lnTo>
                <a:lnTo>
                  <a:pt x="1" y="361201"/>
                </a:lnTo>
                <a:lnTo>
                  <a:pt x="1" y="0"/>
                </a:lnTo>
                <a:lnTo>
                  <a:pt x="396925" y="194493"/>
                </a:lnTo>
                <a:lnTo>
                  <a:pt x="793848" y="0"/>
                </a:lnTo>
                <a:close/>
              </a:path>
            </a:pathLst>
          </a:custGeom>
          <a:solidFill>
            <a:schemeClr val="tx1">
              <a:lumMod val="65000"/>
              <a:lumOff val="35000"/>
            </a:schemeClr>
          </a:solidFill>
          <a:ln w="38100">
            <a:solidFill>
              <a:schemeClr val="tx1"/>
            </a:solidFill>
          </a:ln>
        </p:spPr>
        <p:style>
          <a:lnRef idx="2">
            <a:schemeClr val="accent1"/>
          </a:lnRef>
          <a:fillRef idx="1">
            <a:schemeClr val="lt1"/>
          </a:fillRef>
          <a:effectRef idx="0">
            <a:schemeClr val="accent1"/>
          </a:effectRef>
          <a:fontRef idx="minor">
            <a:schemeClr val="dk1"/>
          </a:fontRef>
        </p:style>
        <p:txBody>
          <a:bodyPr spcFirstLastPara="0" vert="horz" wrap="square" lIns="7621" tIns="285467" rIns="7620" bIns="285468" numCol="1" spcCol="1270" anchor="ctr" anchorCtr="0">
            <a:noAutofit/>
          </a:bodyPr>
          <a:lstStyle/>
          <a:p>
            <a:pPr lvl="0" algn="ctr" defTabSz="533400">
              <a:lnSpc>
                <a:spcPct val="90000"/>
              </a:lnSpc>
              <a:spcBef>
                <a:spcPct val="0"/>
              </a:spcBef>
              <a:spcAft>
                <a:spcPct val="35000"/>
              </a:spcAft>
            </a:pPr>
            <a:r>
              <a:rPr lang="en-US" sz="1200" dirty="0">
                <a:solidFill>
                  <a:schemeClr val="lt1"/>
                </a:solidFill>
              </a:rPr>
              <a:t>Verify</a:t>
            </a:r>
            <a:endParaRPr lang="en-US" sz="1200" dirty="0">
              <a:solidFill>
                <a:schemeClr val="lt1"/>
              </a:solidFill>
            </a:endParaRPr>
          </a:p>
        </p:txBody>
      </p:sp>
      <p:sp>
        <p:nvSpPr>
          <p:cNvPr id="18" name="Freeform 17"/>
          <p:cNvSpPr/>
          <p:nvPr/>
        </p:nvSpPr>
        <p:spPr>
          <a:xfrm>
            <a:off x="1265961" y="2024756"/>
            <a:ext cx="7192236" cy="443235"/>
          </a:xfrm>
          <a:custGeom>
            <a:avLst/>
            <a:gdLst>
              <a:gd name="connsiteX0" fmla="*/ 86002 w 516001"/>
              <a:gd name="connsiteY0" fmla="*/ 0 h 6888918"/>
              <a:gd name="connsiteX1" fmla="*/ 429999 w 516001"/>
              <a:gd name="connsiteY1" fmla="*/ 0 h 6888918"/>
              <a:gd name="connsiteX2" fmla="*/ 516001 w 516001"/>
              <a:gd name="connsiteY2" fmla="*/ 86002 h 6888918"/>
              <a:gd name="connsiteX3" fmla="*/ 516001 w 516001"/>
              <a:gd name="connsiteY3" fmla="*/ 6888918 h 6888918"/>
              <a:gd name="connsiteX4" fmla="*/ 516001 w 516001"/>
              <a:gd name="connsiteY4" fmla="*/ 6888918 h 6888918"/>
              <a:gd name="connsiteX5" fmla="*/ 0 w 516001"/>
              <a:gd name="connsiteY5" fmla="*/ 6888918 h 6888918"/>
              <a:gd name="connsiteX6" fmla="*/ 0 w 516001"/>
              <a:gd name="connsiteY6" fmla="*/ 6888918 h 6888918"/>
              <a:gd name="connsiteX7" fmla="*/ 0 w 516001"/>
              <a:gd name="connsiteY7" fmla="*/ 86002 h 6888918"/>
              <a:gd name="connsiteX8" fmla="*/ 86002 w 516001"/>
              <a:gd name="connsiteY8" fmla="*/ 0 h 688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001" h="6888918">
                <a:moveTo>
                  <a:pt x="516001" y="1148182"/>
                </a:moveTo>
                <a:lnTo>
                  <a:pt x="516001" y="5740736"/>
                </a:lnTo>
                <a:cubicBezTo>
                  <a:pt x="516001" y="6374861"/>
                  <a:pt x="513117" y="6888911"/>
                  <a:pt x="509559" y="6888911"/>
                </a:cubicBezTo>
                <a:lnTo>
                  <a:pt x="0" y="6888911"/>
                </a:lnTo>
                <a:lnTo>
                  <a:pt x="0" y="6888911"/>
                </a:lnTo>
                <a:lnTo>
                  <a:pt x="0" y="7"/>
                </a:lnTo>
                <a:lnTo>
                  <a:pt x="0" y="7"/>
                </a:lnTo>
                <a:lnTo>
                  <a:pt x="509559" y="7"/>
                </a:lnTo>
                <a:cubicBezTo>
                  <a:pt x="513117" y="7"/>
                  <a:pt x="516001" y="514057"/>
                  <a:pt x="516001" y="1148182"/>
                </a:cubicBezTo>
                <a:close/>
              </a:path>
            </a:pathLst>
          </a:custGeom>
          <a:solidFill>
            <a:schemeClr val="tx1">
              <a:lumMod val="65000"/>
              <a:lumOff val="35000"/>
            </a:schemeClr>
          </a:solidFill>
          <a:ln w="38100">
            <a:solidFill>
              <a:schemeClr val="tx1"/>
            </a:solidFill>
          </a:ln>
        </p:spPr>
        <p:style>
          <a:lnRef idx="2">
            <a:schemeClr val="accent1"/>
          </a:lnRef>
          <a:fillRef idx="1">
            <a:schemeClr val="lt1"/>
          </a:fillRef>
          <a:effectRef idx="0">
            <a:schemeClr val="accent1"/>
          </a:effectRef>
          <a:fontRef idx="minor">
            <a:schemeClr val="dk1">
              <a:hueOff val="0"/>
              <a:satOff val="0"/>
              <a:lumOff val="0"/>
              <a:alphaOff val="0"/>
            </a:schemeClr>
          </a:fontRef>
        </p:style>
        <p:txBody>
          <a:bodyPr spcFirstLastPara="0" vert="horz" wrap="square" lIns="199137" tIns="42969" rIns="42969" bIns="42970" numCol="1" spcCol="1270" anchor="ctr" anchorCtr="0">
            <a:noAutofit/>
          </a:bodyPr>
          <a:lstStyle/>
          <a:p>
            <a:pPr marL="285750" lvl="1" indent="-285750" algn="l" defTabSz="1244600">
              <a:lnSpc>
                <a:spcPct val="90000"/>
              </a:lnSpc>
              <a:spcBef>
                <a:spcPct val="0"/>
              </a:spcBef>
              <a:spcAft>
                <a:spcPct val="15000"/>
              </a:spcAft>
              <a:buChar char="••"/>
            </a:pPr>
            <a:r>
              <a:rPr lang="en-US" sz="2800" dirty="0">
                <a:solidFill>
                  <a:schemeClr val="bg1"/>
                </a:solidFill>
              </a:rPr>
              <a:t>Model-check</a:t>
            </a:r>
            <a:r>
              <a:rPr lang="en-US" sz="2800" dirty="0">
                <a:solidFill>
                  <a:schemeClr val="bg1"/>
                </a:solidFill>
              </a:rPr>
              <a:t> workload dynamics</a:t>
            </a:r>
            <a:endParaRPr lang="en-US" sz="2800" dirty="0">
              <a:solidFill>
                <a:schemeClr val="bg1"/>
              </a:solidFill>
            </a:endParaRPr>
          </a:p>
        </p:txBody>
      </p:sp>
      <p:sp>
        <p:nvSpPr>
          <p:cNvPr id="20" name="Freeform 19"/>
          <p:cNvSpPr/>
          <p:nvPr/>
        </p:nvSpPr>
        <p:spPr>
          <a:xfrm>
            <a:off x="685807" y="4343399"/>
            <a:ext cx="580162" cy="681901"/>
          </a:xfrm>
          <a:custGeom>
            <a:avLst/>
            <a:gdLst>
              <a:gd name="connsiteX0" fmla="*/ 0 w 793849"/>
              <a:gd name="connsiteY0" fmla="*/ 0 h 555694"/>
              <a:gd name="connsiteX1" fmla="*/ 516002 w 793849"/>
              <a:gd name="connsiteY1" fmla="*/ 0 h 555694"/>
              <a:gd name="connsiteX2" fmla="*/ 793849 w 793849"/>
              <a:gd name="connsiteY2" fmla="*/ 277847 h 555694"/>
              <a:gd name="connsiteX3" fmla="*/ 516002 w 793849"/>
              <a:gd name="connsiteY3" fmla="*/ 555694 h 555694"/>
              <a:gd name="connsiteX4" fmla="*/ 0 w 793849"/>
              <a:gd name="connsiteY4" fmla="*/ 555694 h 555694"/>
              <a:gd name="connsiteX5" fmla="*/ 277847 w 793849"/>
              <a:gd name="connsiteY5" fmla="*/ 277847 h 555694"/>
              <a:gd name="connsiteX6" fmla="*/ 0 w 793849"/>
              <a:gd name="connsiteY6" fmla="*/ 0 h 55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849" h="555694">
                <a:moveTo>
                  <a:pt x="793848" y="0"/>
                </a:moveTo>
                <a:lnTo>
                  <a:pt x="793848" y="361201"/>
                </a:lnTo>
                <a:lnTo>
                  <a:pt x="396925" y="555694"/>
                </a:lnTo>
                <a:lnTo>
                  <a:pt x="1" y="361201"/>
                </a:lnTo>
                <a:lnTo>
                  <a:pt x="1" y="0"/>
                </a:lnTo>
                <a:lnTo>
                  <a:pt x="396925" y="194493"/>
                </a:lnTo>
                <a:lnTo>
                  <a:pt x="793848" y="0"/>
                </a:lnTo>
                <a:close/>
              </a:path>
            </a:pathLst>
          </a:custGeom>
          <a:noFill/>
          <a:ln w="38100">
            <a:solidFill>
              <a:schemeClr val="tx1"/>
            </a:solidFill>
          </a:ln>
        </p:spPr>
        <p:style>
          <a:lnRef idx="2">
            <a:schemeClr val="accent1"/>
          </a:lnRef>
          <a:fillRef idx="1">
            <a:schemeClr val="lt1"/>
          </a:fillRef>
          <a:effectRef idx="0">
            <a:schemeClr val="accent1"/>
          </a:effectRef>
          <a:fontRef idx="minor">
            <a:schemeClr val="dk1"/>
          </a:fontRef>
        </p:style>
        <p:txBody>
          <a:bodyPr spcFirstLastPara="0" vert="horz" wrap="square" lIns="7621" tIns="285467" rIns="7620" bIns="285468" numCol="1" spcCol="1270" anchor="ctr" anchorCtr="0">
            <a:noAutofit/>
          </a:bodyPr>
          <a:lstStyle/>
          <a:p>
            <a:pPr lvl="0" algn="ctr" defTabSz="533400">
              <a:lnSpc>
                <a:spcPct val="90000"/>
              </a:lnSpc>
              <a:spcBef>
                <a:spcPct val="0"/>
              </a:spcBef>
              <a:spcAft>
                <a:spcPct val="35000"/>
              </a:spcAft>
            </a:pPr>
            <a:r>
              <a:rPr lang="en-US" sz="1200" kern="1200" dirty="0" smtClean="0"/>
              <a:t>Test</a:t>
            </a:r>
            <a:endParaRPr lang="en-US" sz="1200" kern="1200" dirty="0"/>
          </a:p>
        </p:txBody>
      </p:sp>
      <p:sp>
        <p:nvSpPr>
          <p:cNvPr id="21" name="Rectangle 20"/>
          <p:cNvSpPr/>
          <p:nvPr/>
        </p:nvSpPr>
        <p:spPr>
          <a:xfrm>
            <a:off x="1265968" y="4343400"/>
            <a:ext cx="6612074" cy="443235"/>
          </a:xfrm>
          <a:prstGeom prst="rect">
            <a:avLst/>
          </a:prstGeom>
          <a:noFill/>
          <a:ln w="38100">
            <a:solidFill>
              <a:schemeClr val="tx1"/>
            </a:solidFill>
          </a:ln>
        </p:spPr>
        <p:style>
          <a:lnRef idx="2">
            <a:schemeClr val="accent1"/>
          </a:lnRef>
          <a:fillRef idx="1">
            <a:schemeClr val="lt1"/>
          </a:fillRef>
          <a:effectRef idx="0">
            <a:schemeClr val="accent1"/>
          </a:effectRef>
          <a:fontRef idx="minor">
            <a:schemeClr val="dk1">
              <a:hueOff val="0"/>
              <a:satOff val="0"/>
              <a:lumOff val="0"/>
              <a:alphaOff val="0"/>
            </a:schemeClr>
          </a:fontRef>
        </p:style>
        <p:txBody>
          <a:bodyPr spcFirstLastPara="0" vert="horz" wrap="square" lIns="199137" tIns="42969" rIns="42969" bIns="4297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Perform sensitivity study to test metrics</a:t>
            </a:r>
            <a:endParaRPr lang="en-US" sz="2800" kern="1200" dirty="0"/>
          </a:p>
        </p:txBody>
      </p:sp>
      <p:sp>
        <p:nvSpPr>
          <p:cNvPr id="22" name="Freeform 21"/>
          <p:cNvSpPr/>
          <p:nvPr/>
        </p:nvSpPr>
        <p:spPr>
          <a:xfrm flipV="1">
            <a:off x="7878035" y="2344600"/>
            <a:ext cx="580162" cy="681901"/>
          </a:xfrm>
          <a:custGeom>
            <a:avLst/>
            <a:gdLst>
              <a:gd name="connsiteX0" fmla="*/ 0 w 793849"/>
              <a:gd name="connsiteY0" fmla="*/ 0 h 555694"/>
              <a:gd name="connsiteX1" fmla="*/ 516002 w 793849"/>
              <a:gd name="connsiteY1" fmla="*/ 0 h 555694"/>
              <a:gd name="connsiteX2" fmla="*/ 793849 w 793849"/>
              <a:gd name="connsiteY2" fmla="*/ 277847 h 555694"/>
              <a:gd name="connsiteX3" fmla="*/ 516002 w 793849"/>
              <a:gd name="connsiteY3" fmla="*/ 555694 h 555694"/>
              <a:gd name="connsiteX4" fmla="*/ 0 w 793849"/>
              <a:gd name="connsiteY4" fmla="*/ 555694 h 555694"/>
              <a:gd name="connsiteX5" fmla="*/ 277847 w 793849"/>
              <a:gd name="connsiteY5" fmla="*/ 277847 h 555694"/>
              <a:gd name="connsiteX6" fmla="*/ 0 w 793849"/>
              <a:gd name="connsiteY6" fmla="*/ 0 h 55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849" h="555694">
                <a:moveTo>
                  <a:pt x="793848" y="0"/>
                </a:moveTo>
                <a:lnTo>
                  <a:pt x="793848" y="361201"/>
                </a:lnTo>
                <a:lnTo>
                  <a:pt x="396925" y="555694"/>
                </a:lnTo>
                <a:lnTo>
                  <a:pt x="1" y="361201"/>
                </a:lnTo>
                <a:lnTo>
                  <a:pt x="1" y="0"/>
                </a:lnTo>
                <a:lnTo>
                  <a:pt x="396925" y="194493"/>
                </a:lnTo>
                <a:lnTo>
                  <a:pt x="793848" y="0"/>
                </a:lnTo>
                <a:close/>
              </a:path>
            </a:pathLst>
          </a:custGeom>
          <a:solidFill>
            <a:schemeClr val="tx1">
              <a:lumMod val="65000"/>
              <a:lumOff val="35000"/>
            </a:schemeClr>
          </a:solidFill>
          <a:ln w="38100">
            <a:solidFill>
              <a:schemeClr val="tx1"/>
            </a:solidFill>
          </a:ln>
        </p:spPr>
        <p:style>
          <a:lnRef idx="3">
            <a:schemeClr val="lt1"/>
          </a:lnRef>
          <a:fillRef idx="1">
            <a:schemeClr val="accent1"/>
          </a:fillRef>
          <a:effectRef idx="1">
            <a:schemeClr val="accent1"/>
          </a:effectRef>
          <a:fontRef idx="minor">
            <a:schemeClr val="lt1"/>
          </a:fontRef>
        </p:style>
        <p:txBody>
          <a:bodyPr spcFirstLastPara="0" vert="horz" wrap="square" lIns="7621" tIns="285467" rIns="7620" bIns="285468" numCol="1" spcCol="1270" anchor="ctr" anchorCtr="0">
            <a:noAutofit/>
          </a:bodyPr>
          <a:lstStyle/>
          <a:p>
            <a:pPr lvl="0" algn="ctr" defTabSz="533400">
              <a:lnSpc>
                <a:spcPct val="90000"/>
              </a:lnSpc>
              <a:spcBef>
                <a:spcPct val="0"/>
              </a:spcBef>
              <a:spcAft>
                <a:spcPct val="35000"/>
              </a:spcAft>
            </a:pPr>
            <a:endParaRPr lang="en-US" sz="1200" kern="1200" dirty="0" smtClean="0"/>
          </a:p>
        </p:txBody>
      </p:sp>
      <p:sp>
        <p:nvSpPr>
          <p:cNvPr id="23" name="Freeform 22"/>
          <p:cNvSpPr/>
          <p:nvPr/>
        </p:nvSpPr>
        <p:spPr>
          <a:xfrm flipV="1">
            <a:off x="7878035" y="2925094"/>
            <a:ext cx="580162" cy="681901"/>
          </a:xfrm>
          <a:custGeom>
            <a:avLst/>
            <a:gdLst>
              <a:gd name="connsiteX0" fmla="*/ 0 w 793849"/>
              <a:gd name="connsiteY0" fmla="*/ 0 h 555694"/>
              <a:gd name="connsiteX1" fmla="*/ 516002 w 793849"/>
              <a:gd name="connsiteY1" fmla="*/ 0 h 555694"/>
              <a:gd name="connsiteX2" fmla="*/ 793849 w 793849"/>
              <a:gd name="connsiteY2" fmla="*/ 277847 h 555694"/>
              <a:gd name="connsiteX3" fmla="*/ 516002 w 793849"/>
              <a:gd name="connsiteY3" fmla="*/ 555694 h 555694"/>
              <a:gd name="connsiteX4" fmla="*/ 0 w 793849"/>
              <a:gd name="connsiteY4" fmla="*/ 555694 h 555694"/>
              <a:gd name="connsiteX5" fmla="*/ 277847 w 793849"/>
              <a:gd name="connsiteY5" fmla="*/ 277847 h 555694"/>
              <a:gd name="connsiteX6" fmla="*/ 0 w 793849"/>
              <a:gd name="connsiteY6" fmla="*/ 0 h 55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849" h="555694">
                <a:moveTo>
                  <a:pt x="793848" y="0"/>
                </a:moveTo>
                <a:lnTo>
                  <a:pt x="793848" y="361201"/>
                </a:lnTo>
                <a:lnTo>
                  <a:pt x="396925" y="555694"/>
                </a:lnTo>
                <a:lnTo>
                  <a:pt x="1" y="361201"/>
                </a:lnTo>
                <a:lnTo>
                  <a:pt x="1" y="0"/>
                </a:lnTo>
                <a:lnTo>
                  <a:pt x="396925" y="194493"/>
                </a:lnTo>
                <a:lnTo>
                  <a:pt x="793848" y="0"/>
                </a:lnTo>
                <a:close/>
              </a:path>
            </a:pathLst>
          </a:custGeom>
          <a:solidFill>
            <a:schemeClr val="tx1">
              <a:lumMod val="65000"/>
              <a:lumOff val="35000"/>
            </a:schemeClr>
          </a:solidFill>
          <a:ln w="38100">
            <a:solidFill>
              <a:schemeClr val="tx1"/>
            </a:solidFill>
          </a:ln>
        </p:spPr>
        <p:style>
          <a:lnRef idx="3">
            <a:schemeClr val="lt1"/>
          </a:lnRef>
          <a:fillRef idx="1">
            <a:schemeClr val="accent1"/>
          </a:fillRef>
          <a:effectRef idx="1">
            <a:schemeClr val="accent1"/>
          </a:effectRef>
          <a:fontRef idx="minor">
            <a:schemeClr val="lt1"/>
          </a:fontRef>
        </p:style>
        <p:txBody>
          <a:bodyPr spcFirstLastPara="0" vert="horz" wrap="square" lIns="7621" tIns="285467" rIns="7620" bIns="285468" numCol="1" spcCol="1270" anchor="ctr" anchorCtr="0">
            <a:noAutofit/>
          </a:bodyPr>
          <a:lstStyle/>
          <a:p>
            <a:pPr lvl="0" algn="ctr" defTabSz="533400">
              <a:lnSpc>
                <a:spcPct val="90000"/>
              </a:lnSpc>
              <a:spcBef>
                <a:spcPct val="0"/>
              </a:spcBef>
              <a:spcAft>
                <a:spcPct val="35000"/>
              </a:spcAft>
            </a:pPr>
            <a:endParaRPr lang="en-US" sz="1200" kern="1200" dirty="0" smtClean="0"/>
          </a:p>
        </p:txBody>
      </p:sp>
      <p:sp>
        <p:nvSpPr>
          <p:cNvPr id="24" name="Freeform 23"/>
          <p:cNvSpPr/>
          <p:nvPr/>
        </p:nvSpPr>
        <p:spPr>
          <a:xfrm flipV="1">
            <a:off x="7878035" y="3521390"/>
            <a:ext cx="580162" cy="681901"/>
          </a:xfrm>
          <a:custGeom>
            <a:avLst/>
            <a:gdLst>
              <a:gd name="connsiteX0" fmla="*/ 0 w 793849"/>
              <a:gd name="connsiteY0" fmla="*/ 0 h 555694"/>
              <a:gd name="connsiteX1" fmla="*/ 516002 w 793849"/>
              <a:gd name="connsiteY1" fmla="*/ 0 h 555694"/>
              <a:gd name="connsiteX2" fmla="*/ 793849 w 793849"/>
              <a:gd name="connsiteY2" fmla="*/ 277847 h 555694"/>
              <a:gd name="connsiteX3" fmla="*/ 516002 w 793849"/>
              <a:gd name="connsiteY3" fmla="*/ 555694 h 555694"/>
              <a:gd name="connsiteX4" fmla="*/ 0 w 793849"/>
              <a:gd name="connsiteY4" fmla="*/ 555694 h 555694"/>
              <a:gd name="connsiteX5" fmla="*/ 277847 w 793849"/>
              <a:gd name="connsiteY5" fmla="*/ 277847 h 555694"/>
              <a:gd name="connsiteX6" fmla="*/ 0 w 793849"/>
              <a:gd name="connsiteY6" fmla="*/ 0 h 55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849" h="555694">
                <a:moveTo>
                  <a:pt x="793848" y="0"/>
                </a:moveTo>
                <a:lnTo>
                  <a:pt x="793848" y="361201"/>
                </a:lnTo>
                <a:lnTo>
                  <a:pt x="396925" y="555694"/>
                </a:lnTo>
                <a:lnTo>
                  <a:pt x="1" y="361201"/>
                </a:lnTo>
                <a:lnTo>
                  <a:pt x="1" y="0"/>
                </a:lnTo>
                <a:lnTo>
                  <a:pt x="396925" y="194493"/>
                </a:lnTo>
                <a:lnTo>
                  <a:pt x="793848" y="0"/>
                </a:lnTo>
                <a:close/>
              </a:path>
            </a:pathLst>
          </a:custGeom>
          <a:solidFill>
            <a:schemeClr val="tx1">
              <a:lumMod val="65000"/>
              <a:lumOff val="35000"/>
            </a:schemeClr>
          </a:solidFill>
          <a:ln w="38100">
            <a:solidFill>
              <a:schemeClr val="tx1"/>
            </a:solidFill>
          </a:ln>
        </p:spPr>
        <p:style>
          <a:lnRef idx="3">
            <a:schemeClr val="lt1"/>
          </a:lnRef>
          <a:fillRef idx="1">
            <a:schemeClr val="accent1"/>
          </a:fillRef>
          <a:effectRef idx="1">
            <a:schemeClr val="accent1"/>
          </a:effectRef>
          <a:fontRef idx="minor">
            <a:schemeClr val="lt1"/>
          </a:fontRef>
        </p:style>
        <p:txBody>
          <a:bodyPr spcFirstLastPara="0" vert="horz" wrap="square" lIns="7621" tIns="285467" rIns="7620" bIns="285468" numCol="1" spcCol="1270" anchor="ctr" anchorCtr="0">
            <a:noAutofit/>
          </a:bodyPr>
          <a:lstStyle/>
          <a:p>
            <a:pPr lvl="0" algn="ctr" defTabSz="533400">
              <a:lnSpc>
                <a:spcPct val="90000"/>
              </a:lnSpc>
              <a:spcBef>
                <a:spcPct val="0"/>
              </a:spcBef>
              <a:spcAft>
                <a:spcPct val="35000"/>
              </a:spcAft>
            </a:pPr>
            <a:endParaRPr lang="en-US" sz="1200" kern="1200" dirty="0" smtClean="0"/>
          </a:p>
        </p:txBody>
      </p:sp>
      <p:sp>
        <p:nvSpPr>
          <p:cNvPr id="25" name="Freeform 24"/>
          <p:cNvSpPr/>
          <p:nvPr/>
        </p:nvSpPr>
        <p:spPr>
          <a:xfrm flipV="1">
            <a:off x="7878041" y="4101006"/>
            <a:ext cx="580162" cy="681901"/>
          </a:xfrm>
          <a:custGeom>
            <a:avLst/>
            <a:gdLst>
              <a:gd name="connsiteX0" fmla="*/ 0 w 793849"/>
              <a:gd name="connsiteY0" fmla="*/ 0 h 555694"/>
              <a:gd name="connsiteX1" fmla="*/ 516002 w 793849"/>
              <a:gd name="connsiteY1" fmla="*/ 0 h 555694"/>
              <a:gd name="connsiteX2" fmla="*/ 793849 w 793849"/>
              <a:gd name="connsiteY2" fmla="*/ 277847 h 555694"/>
              <a:gd name="connsiteX3" fmla="*/ 516002 w 793849"/>
              <a:gd name="connsiteY3" fmla="*/ 555694 h 555694"/>
              <a:gd name="connsiteX4" fmla="*/ 0 w 793849"/>
              <a:gd name="connsiteY4" fmla="*/ 555694 h 555694"/>
              <a:gd name="connsiteX5" fmla="*/ 277847 w 793849"/>
              <a:gd name="connsiteY5" fmla="*/ 277847 h 555694"/>
              <a:gd name="connsiteX6" fmla="*/ 0 w 793849"/>
              <a:gd name="connsiteY6" fmla="*/ 0 h 555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849" h="555694">
                <a:moveTo>
                  <a:pt x="793848" y="0"/>
                </a:moveTo>
                <a:lnTo>
                  <a:pt x="793848" y="361201"/>
                </a:lnTo>
                <a:lnTo>
                  <a:pt x="396925" y="555694"/>
                </a:lnTo>
                <a:lnTo>
                  <a:pt x="1" y="361201"/>
                </a:lnTo>
                <a:lnTo>
                  <a:pt x="1" y="0"/>
                </a:lnTo>
                <a:lnTo>
                  <a:pt x="396925" y="194493"/>
                </a:lnTo>
                <a:lnTo>
                  <a:pt x="793848" y="0"/>
                </a:lnTo>
                <a:close/>
              </a:path>
            </a:pathLst>
          </a:custGeom>
          <a:noFill/>
          <a:ln w="38100">
            <a:solidFill>
              <a:schemeClr val="tx1"/>
            </a:solidFill>
          </a:ln>
        </p:spPr>
        <p:style>
          <a:lnRef idx="3">
            <a:schemeClr val="lt1"/>
          </a:lnRef>
          <a:fillRef idx="1">
            <a:schemeClr val="accent1"/>
          </a:fillRef>
          <a:effectRef idx="1">
            <a:schemeClr val="accent1"/>
          </a:effectRef>
          <a:fontRef idx="minor">
            <a:schemeClr val="lt1"/>
          </a:fontRef>
        </p:style>
        <p:txBody>
          <a:bodyPr spcFirstLastPara="0" vert="horz" wrap="square" lIns="7621" tIns="285467" rIns="7620" bIns="285468" numCol="1" spcCol="1270" anchor="ctr" anchorCtr="0">
            <a:noAutofit/>
          </a:bodyPr>
          <a:lstStyle/>
          <a:p>
            <a:pPr lvl="0" algn="ctr" defTabSz="533400">
              <a:lnSpc>
                <a:spcPct val="90000"/>
              </a:lnSpc>
              <a:spcBef>
                <a:spcPct val="0"/>
              </a:spcBef>
              <a:spcAft>
                <a:spcPct val="35000"/>
              </a:spcAft>
            </a:pPr>
            <a:endParaRPr lang="en-US" sz="1200" kern="1200" dirty="0" smtClean="0"/>
          </a:p>
        </p:txBody>
      </p:sp>
    </p:spTree>
    <p:extLst>
      <p:ext uri="{BB962C8B-B14F-4D97-AF65-F5344CB8AC3E}">
        <p14:creationId xmlns:p14="http://schemas.microsoft.com/office/powerpoint/2010/main" val="37197370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UASs are complicated and missions</a:t>
            </a:r>
            <a:r>
              <a:rPr lang="en-US" dirty="0"/>
              <a:t> </a:t>
            </a:r>
            <a:r>
              <a:rPr lang="en-US" dirty="0" smtClean="0"/>
              <a:t>evolve</a:t>
            </a:r>
          </a:p>
          <a:p>
            <a:r>
              <a:rPr lang="en-US" dirty="0" smtClean="0"/>
              <a:t>Any model is inherently incomplete</a:t>
            </a:r>
          </a:p>
          <a:p>
            <a:r>
              <a:rPr lang="en-US" dirty="0" smtClean="0"/>
              <a:t>Encode nominal human activities</a:t>
            </a:r>
            <a:endParaRPr lang="en-US" dirty="0"/>
          </a:p>
          <a:p>
            <a:r>
              <a:rPr lang="en-US" dirty="0" smtClean="0"/>
              <a:t>Then add extra-model activity</a:t>
            </a:r>
          </a:p>
          <a:p>
            <a:r>
              <a:rPr lang="en-US" dirty="0" smtClean="0"/>
              <a:t>And see what happens</a:t>
            </a:r>
          </a:p>
          <a:p>
            <a:pPr marL="0" indent="0">
              <a:buNone/>
            </a:pPr>
            <a:endParaRPr lang="en-US" dirty="0" smtClean="0"/>
          </a:p>
          <a:p>
            <a:pPr marL="0" indent="0">
              <a:buNone/>
            </a:pPr>
            <a:endParaRPr lang="en-US" dirty="0" smtClean="0"/>
          </a:p>
          <a:p>
            <a:pPr marL="0" indent="0">
              <a:buNone/>
            </a:pPr>
            <a:r>
              <a:rPr lang="en-US" dirty="0" smtClean="0"/>
              <a:t>Extra-model activity mimics an evolving mission</a:t>
            </a:r>
          </a:p>
          <a:p>
            <a:endParaRPr lang="en-US" dirty="0" smtClean="0"/>
          </a:p>
          <a:p>
            <a:pPr marL="0" indent="0">
              <a:buNone/>
            </a:pPr>
            <a:endParaRPr lang="en-US" dirty="0" smtClean="0"/>
          </a:p>
        </p:txBody>
      </p:sp>
      <p:sp>
        <p:nvSpPr>
          <p:cNvPr id="3" name="Title 2"/>
          <p:cNvSpPr>
            <a:spLocks noGrp="1"/>
          </p:cNvSpPr>
          <p:nvPr>
            <p:ph type="ctrTitle"/>
          </p:nvPr>
        </p:nvSpPr>
        <p:spPr/>
        <p:txBody>
          <a:bodyPr>
            <a:normAutofit/>
          </a:bodyPr>
          <a:lstStyle/>
          <a:p>
            <a:r>
              <a:rPr lang="en-US" dirty="0" smtClean="0"/>
              <a:t>How do you model a UAS?</a:t>
            </a:r>
            <a:endParaRPr lang="en-US" dirty="0"/>
          </a:p>
        </p:txBody>
      </p:sp>
      <p:pic>
        <p:nvPicPr>
          <p:cNvPr id="4" name="Picture 3" descr="AA02307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2289384"/>
            <a:ext cx="1599008" cy="1444416"/>
          </a:xfrm>
          <a:prstGeom prst="rect">
            <a:avLst/>
          </a:prstGeom>
        </p:spPr>
      </p:pic>
      <p:pic>
        <p:nvPicPr>
          <p:cNvPr id="5" name="Picture 4" descr="AA01918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2076" y="3520400"/>
            <a:ext cx="3121256" cy="1204000"/>
          </a:xfrm>
          <a:prstGeom prst="rect">
            <a:avLst/>
          </a:prstGeom>
        </p:spPr>
      </p:pic>
    </p:spTree>
    <p:extLst>
      <p:ext uri="{BB962C8B-B14F-4D97-AF65-F5344CB8AC3E}">
        <p14:creationId xmlns:p14="http://schemas.microsoft.com/office/powerpoint/2010/main" val="32221780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dirty="0">
                <a:solidFill>
                  <a:schemeClr val="accent1"/>
                </a:solidFill>
                <a:latin typeface="Arial"/>
                <a:ea typeface="Arial"/>
                <a:cs typeface="Arial"/>
                <a:sym typeface="Arial"/>
              </a:rPr>
              <a:t>Directed Team Graph (</a:t>
            </a:r>
            <a:r>
              <a:rPr lang="en-US" sz="4600" b="0" i="0" u="none" strike="noStrike" cap="none" baseline="0" dirty="0" err="1">
                <a:solidFill>
                  <a:schemeClr val="accent1"/>
                </a:solidFill>
                <a:latin typeface="Arial"/>
                <a:ea typeface="Arial"/>
                <a:cs typeface="Arial"/>
                <a:sym typeface="Arial"/>
              </a:rPr>
              <a:t>DiTG</a:t>
            </a:r>
            <a:r>
              <a:rPr lang="en-US" sz="4600" b="0" i="0" u="none" strike="noStrike" cap="none" baseline="0" dirty="0">
                <a:solidFill>
                  <a:schemeClr val="accent1"/>
                </a:solidFill>
                <a:latin typeface="Arial"/>
                <a:ea typeface="Arial"/>
                <a:cs typeface="Arial"/>
                <a:sym typeface="Arial"/>
              </a:rPr>
              <a:t>)</a:t>
            </a:r>
          </a:p>
        </p:txBody>
      </p:sp>
      <p:sp>
        <p:nvSpPr>
          <p:cNvPr id="403" name="Shape 403"/>
          <p:cNvSpPr/>
          <p:nvPr/>
        </p:nvSpPr>
        <p:spPr>
          <a:xfrm>
            <a:off x="3728424" y="2743200"/>
            <a:ext cx="1524000" cy="666749"/>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r>
              <a:rPr lang="en-US" sz="1800" b="0" i="0" u="none" strike="noStrike" cap="none" baseline="0" dirty="0">
                <a:solidFill>
                  <a:schemeClr val="lt1"/>
                </a:solidFill>
                <a:latin typeface="Arial"/>
                <a:ea typeface="Arial"/>
                <a:cs typeface="Arial"/>
                <a:sym typeface="Arial"/>
              </a:rPr>
              <a:t>Parent Search</a:t>
            </a:r>
          </a:p>
        </p:txBody>
      </p:sp>
      <p:sp>
        <p:nvSpPr>
          <p:cNvPr id="404" name="Shape 404"/>
          <p:cNvSpPr/>
          <p:nvPr/>
        </p:nvSpPr>
        <p:spPr>
          <a:xfrm>
            <a:off x="3804625" y="3698603"/>
            <a:ext cx="1371599" cy="667623"/>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r>
              <a:rPr lang="en-US" sz="1800" b="0" i="0" u="none" strike="noStrike" cap="none" baseline="0">
                <a:solidFill>
                  <a:schemeClr val="lt1"/>
                </a:solidFill>
                <a:latin typeface="Arial"/>
                <a:ea typeface="Arial"/>
                <a:cs typeface="Arial"/>
                <a:sym typeface="Arial"/>
              </a:rPr>
              <a:t>Mission Manager</a:t>
            </a:r>
          </a:p>
        </p:txBody>
      </p:sp>
      <p:sp>
        <p:nvSpPr>
          <p:cNvPr id="405" name="Shape 405"/>
          <p:cNvSpPr/>
          <p:nvPr/>
        </p:nvSpPr>
        <p:spPr>
          <a:xfrm>
            <a:off x="1728175" y="4260340"/>
            <a:ext cx="1371599" cy="685799"/>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r>
              <a:rPr lang="en-US" sz="1800" b="0" i="0" u="none" strike="noStrike" cap="none" baseline="0">
                <a:solidFill>
                  <a:schemeClr val="lt1"/>
                </a:solidFill>
                <a:latin typeface="Arial"/>
                <a:ea typeface="Arial"/>
                <a:cs typeface="Arial"/>
                <a:sym typeface="Arial"/>
              </a:rPr>
              <a:t>Operator</a:t>
            </a:r>
          </a:p>
        </p:txBody>
      </p:sp>
      <p:sp>
        <p:nvSpPr>
          <p:cNvPr id="406" name="Shape 406"/>
          <p:cNvSpPr/>
          <p:nvPr/>
        </p:nvSpPr>
        <p:spPr>
          <a:xfrm>
            <a:off x="6033475" y="4259466"/>
            <a:ext cx="1371599" cy="686673"/>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r>
              <a:rPr lang="en-US" sz="1800" b="0" i="0" u="none" strike="noStrike" cap="none" baseline="0">
                <a:solidFill>
                  <a:schemeClr val="lt1"/>
                </a:solidFill>
                <a:latin typeface="Arial"/>
                <a:ea typeface="Arial"/>
                <a:cs typeface="Arial"/>
                <a:sym typeface="Arial"/>
              </a:rPr>
              <a:t>Video Operator</a:t>
            </a:r>
          </a:p>
        </p:txBody>
      </p:sp>
      <p:sp>
        <p:nvSpPr>
          <p:cNvPr id="407" name="Shape 407"/>
          <p:cNvSpPr/>
          <p:nvPr/>
        </p:nvSpPr>
        <p:spPr>
          <a:xfrm>
            <a:off x="5842974" y="5230623"/>
            <a:ext cx="1752600" cy="666749"/>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r>
              <a:rPr lang="en-US" sz="1800" b="0" i="0" u="none" strike="noStrike" cap="none" baseline="0">
                <a:solidFill>
                  <a:schemeClr val="lt1"/>
                </a:solidFill>
                <a:latin typeface="Arial"/>
                <a:ea typeface="Arial"/>
                <a:cs typeface="Arial"/>
                <a:sym typeface="Arial"/>
              </a:rPr>
              <a:t>Video Operator GUI</a:t>
            </a:r>
          </a:p>
        </p:txBody>
      </p:sp>
      <p:sp>
        <p:nvSpPr>
          <p:cNvPr id="408" name="Shape 408"/>
          <p:cNvSpPr/>
          <p:nvPr/>
        </p:nvSpPr>
        <p:spPr>
          <a:xfrm>
            <a:off x="1690075" y="5229749"/>
            <a:ext cx="1447800" cy="667623"/>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r>
              <a:rPr lang="en-US" sz="1800" b="0" i="0" u="none" strike="noStrike" cap="none" baseline="0" dirty="0">
                <a:solidFill>
                  <a:schemeClr val="lt1"/>
                </a:solidFill>
                <a:latin typeface="Arial"/>
                <a:ea typeface="Arial"/>
                <a:cs typeface="Arial"/>
                <a:sym typeface="Arial"/>
              </a:rPr>
              <a:t>Operator GUI</a:t>
            </a:r>
          </a:p>
        </p:txBody>
      </p:sp>
      <p:sp>
        <p:nvSpPr>
          <p:cNvPr id="409" name="Shape 409"/>
          <p:cNvSpPr/>
          <p:nvPr/>
        </p:nvSpPr>
        <p:spPr>
          <a:xfrm>
            <a:off x="3918925" y="5897372"/>
            <a:ext cx="1143000" cy="666749"/>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r>
              <a:rPr lang="en-US" sz="1800" b="0" i="0" u="none" strike="noStrike" cap="none" baseline="0">
                <a:solidFill>
                  <a:schemeClr val="lt1"/>
                </a:solidFill>
                <a:latin typeface="Arial"/>
                <a:ea typeface="Arial"/>
                <a:cs typeface="Arial"/>
                <a:sym typeface="Arial"/>
              </a:rPr>
              <a:t>UAV</a:t>
            </a:r>
          </a:p>
        </p:txBody>
      </p:sp>
      <p:cxnSp>
        <p:nvCxnSpPr>
          <p:cNvPr id="410" name="Shape 410"/>
          <p:cNvCxnSpPr>
            <a:stCxn id="403" idx="2"/>
            <a:endCxn id="404" idx="0"/>
          </p:cNvCxnSpPr>
          <p:nvPr/>
        </p:nvCxnSpPr>
        <p:spPr>
          <a:xfrm>
            <a:off x="4490424" y="3409949"/>
            <a:ext cx="1" cy="288654"/>
          </a:xfrm>
          <a:prstGeom prst="straightConnector1">
            <a:avLst/>
          </a:prstGeom>
          <a:noFill/>
          <a:ln w="9525" cap="flat">
            <a:solidFill>
              <a:schemeClr val="tx1"/>
            </a:solidFill>
            <a:prstDash val="solid"/>
            <a:round/>
            <a:headEnd type="stealth" w="lg" len="lg"/>
            <a:tailEnd type="stealth" w="lg" len="lg"/>
          </a:ln>
        </p:spPr>
      </p:cxnSp>
      <p:cxnSp>
        <p:nvCxnSpPr>
          <p:cNvPr id="411" name="Shape 411"/>
          <p:cNvCxnSpPr>
            <a:stCxn id="404" idx="1"/>
            <a:endCxn id="405" idx="0"/>
          </p:cNvCxnSpPr>
          <p:nvPr/>
        </p:nvCxnSpPr>
        <p:spPr>
          <a:xfrm flipH="1">
            <a:off x="2413975" y="4032415"/>
            <a:ext cx="1390650" cy="227925"/>
          </a:xfrm>
          <a:prstGeom prst="straightConnector1">
            <a:avLst/>
          </a:prstGeom>
          <a:noFill/>
          <a:ln w="9525" cap="flat">
            <a:solidFill>
              <a:schemeClr val="tx1"/>
            </a:solidFill>
            <a:prstDash val="solid"/>
            <a:round/>
            <a:headEnd type="stealth" w="lg" len="lg"/>
            <a:tailEnd type="stealth" w="lg" len="lg"/>
          </a:ln>
        </p:spPr>
      </p:cxnSp>
      <p:cxnSp>
        <p:nvCxnSpPr>
          <p:cNvPr id="412" name="Shape 412"/>
          <p:cNvCxnSpPr>
            <a:stCxn id="404" idx="3"/>
            <a:endCxn id="406" idx="0"/>
          </p:cNvCxnSpPr>
          <p:nvPr/>
        </p:nvCxnSpPr>
        <p:spPr>
          <a:xfrm>
            <a:off x="5176224" y="4032415"/>
            <a:ext cx="1543051" cy="227051"/>
          </a:xfrm>
          <a:prstGeom prst="straightConnector1">
            <a:avLst/>
          </a:prstGeom>
          <a:noFill/>
          <a:ln w="9525" cap="flat">
            <a:solidFill>
              <a:schemeClr val="tx1"/>
            </a:solidFill>
            <a:prstDash val="solid"/>
            <a:round/>
            <a:headEnd type="stealth" w="lg" len="lg"/>
            <a:tailEnd type="stealth" w="lg" len="lg"/>
          </a:ln>
        </p:spPr>
      </p:cxnSp>
      <p:cxnSp>
        <p:nvCxnSpPr>
          <p:cNvPr id="413" name="Shape 413"/>
          <p:cNvCxnSpPr>
            <a:stCxn id="405" idx="2"/>
            <a:endCxn id="408" idx="0"/>
          </p:cNvCxnSpPr>
          <p:nvPr/>
        </p:nvCxnSpPr>
        <p:spPr>
          <a:xfrm>
            <a:off x="2413975" y="4946139"/>
            <a:ext cx="0" cy="283610"/>
          </a:xfrm>
          <a:prstGeom prst="straightConnector1">
            <a:avLst/>
          </a:prstGeom>
          <a:noFill/>
          <a:ln w="9525" cap="flat">
            <a:solidFill>
              <a:schemeClr val="tx1"/>
            </a:solidFill>
            <a:prstDash val="solid"/>
            <a:round/>
            <a:headEnd type="stealth" w="lg" len="lg"/>
            <a:tailEnd type="stealth" w="lg" len="lg"/>
          </a:ln>
        </p:spPr>
      </p:cxnSp>
      <p:cxnSp>
        <p:nvCxnSpPr>
          <p:cNvPr id="414" name="Shape 414"/>
          <p:cNvCxnSpPr>
            <a:stCxn id="406" idx="2"/>
            <a:endCxn id="407" idx="0"/>
          </p:cNvCxnSpPr>
          <p:nvPr/>
        </p:nvCxnSpPr>
        <p:spPr>
          <a:xfrm flipH="1">
            <a:off x="6719274" y="4946139"/>
            <a:ext cx="1" cy="284484"/>
          </a:xfrm>
          <a:prstGeom prst="straightConnector1">
            <a:avLst/>
          </a:prstGeom>
          <a:noFill/>
          <a:ln w="9525" cap="flat">
            <a:solidFill>
              <a:schemeClr val="tx1"/>
            </a:solidFill>
            <a:prstDash val="solid"/>
            <a:round/>
            <a:headEnd type="stealth" w="lg" len="lg"/>
            <a:tailEnd type="stealth" w="lg" len="lg"/>
          </a:ln>
        </p:spPr>
      </p:cxnSp>
      <p:cxnSp>
        <p:nvCxnSpPr>
          <p:cNvPr id="415" name="Shape 415"/>
          <p:cNvCxnSpPr>
            <a:stCxn id="408" idx="2"/>
            <a:endCxn id="409" idx="1"/>
          </p:cNvCxnSpPr>
          <p:nvPr/>
        </p:nvCxnSpPr>
        <p:spPr>
          <a:xfrm>
            <a:off x="2413975" y="5897372"/>
            <a:ext cx="1504950" cy="333375"/>
          </a:xfrm>
          <a:prstGeom prst="straightConnector1">
            <a:avLst/>
          </a:prstGeom>
          <a:noFill/>
          <a:ln w="9525" cap="flat">
            <a:solidFill>
              <a:schemeClr val="tx1"/>
            </a:solidFill>
            <a:prstDash val="solid"/>
            <a:round/>
            <a:headEnd type="stealth" w="lg" len="lg"/>
            <a:tailEnd type="stealth" w="lg" len="lg"/>
          </a:ln>
        </p:spPr>
      </p:cxnSp>
      <p:cxnSp>
        <p:nvCxnSpPr>
          <p:cNvPr id="416" name="Shape 416"/>
          <p:cNvCxnSpPr>
            <a:stCxn id="407" idx="2"/>
            <a:endCxn id="409" idx="3"/>
          </p:cNvCxnSpPr>
          <p:nvPr/>
        </p:nvCxnSpPr>
        <p:spPr>
          <a:xfrm flipH="1">
            <a:off x="5061925" y="5897372"/>
            <a:ext cx="1657349" cy="333375"/>
          </a:xfrm>
          <a:prstGeom prst="straightConnector1">
            <a:avLst/>
          </a:prstGeom>
          <a:noFill/>
          <a:ln w="9525" cap="flat">
            <a:solidFill>
              <a:schemeClr val="tx1"/>
            </a:solidFill>
            <a:prstDash val="solid"/>
            <a:round/>
            <a:headEnd type="stealth" w="lg" len="lg"/>
            <a:tailEnd type="stealth" w="lg" len="lg"/>
          </a:ln>
        </p:spPr>
      </p:cxnSp>
      <p:cxnSp>
        <p:nvCxnSpPr>
          <p:cNvPr id="417" name="Shape 417"/>
          <p:cNvCxnSpPr>
            <a:stCxn id="408" idx="3"/>
            <a:endCxn id="407" idx="1"/>
          </p:cNvCxnSpPr>
          <p:nvPr/>
        </p:nvCxnSpPr>
        <p:spPr>
          <a:xfrm>
            <a:off x="3137875" y="5563561"/>
            <a:ext cx="2705099" cy="437"/>
          </a:xfrm>
          <a:prstGeom prst="straightConnector1">
            <a:avLst/>
          </a:prstGeom>
          <a:noFill/>
          <a:ln w="9525" cap="flat">
            <a:solidFill>
              <a:schemeClr val="tx1"/>
            </a:solidFill>
            <a:prstDash val="solid"/>
            <a:round/>
            <a:headEnd type="stealth" w="lg" len="lg"/>
            <a:tailEnd type="stealth" w="lg" len="lg"/>
          </a:ln>
        </p:spPr>
      </p:cxnSp>
      <p:cxnSp>
        <p:nvCxnSpPr>
          <p:cNvPr id="418" name="Shape 418"/>
          <p:cNvCxnSpPr>
            <a:stCxn id="405" idx="3"/>
            <a:endCxn id="406" idx="1"/>
          </p:cNvCxnSpPr>
          <p:nvPr/>
        </p:nvCxnSpPr>
        <p:spPr>
          <a:xfrm flipV="1">
            <a:off x="3099774" y="4602803"/>
            <a:ext cx="2933701" cy="437"/>
          </a:xfrm>
          <a:prstGeom prst="straightConnector1">
            <a:avLst/>
          </a:prstGeom>
          <a:noFill/>
          <a:ln w="9525" cap="flat">
            <a:solidFill>
              <a:schemeClr val="tx1"/>
            </a:solidFill>
            <a:prstDash val="solid"/>
            <a:round/>
            <a:headEnd type="stealth" w="lg" len="lg"/>
            <a:tailEnd type="stealth" w="lg" len="lg"/>
          </a:ln>
        </p:spPr>
      </p:cxnSp>
      <p:cxnSp>
        <p:nvCxnSpPr>
          <p:cNvPr id="419" name="Shape 419"/>
          <p:cNvCxnSpPr>
            <a:stCxn id="404" idx="2"/>
            <a:endCxn id="407" idx="1"/>
          </p:cNvCxnSpPr>
          <p:nvPr/>
        </p:nvCxnSpPr>
        <p:spPr>
          <a:xfrm>
            <a:off x="4490425" y="4366226"/>
            <a:ext cx="1352549" cy="1197772"/>
          </a:xfrm>
          <a:prstGeom prst="straightConnector1">
            <a:avLst/>
          </a:prstGeom>
          <a:noFill/>
          <a:ln w="9525" cap="flat">
            <a:solidFill>
              <a:schemeClr val="tx1"/>
            </a:solidFill>
            <a:prstDash val="solid"/>
            <a:round/>
            <a:headEnd type="stealth" w="lg" len="lg"/>
            <a:tailEnd type="stealth" w="lg" len="lg"/>
          </a:ln>
        </p:spPr>
      </p:cxnSp>
      <p:sp>
        <p:nvSpPr>
          <p:cNvPr id="22" name="TextBox 21"/>
          <p:cNvSpPr txBox="1"/>
          <p:nvPr/>
        </p:nvSpPr>
        <p:spPr>
          <a:xfrm>
            <a:off x="12107" y="2115269"/>
            <a:ext cx="9144000" cy="307777"/>
          </a:xfrm>
          <a:prstGeom prst="rect">
            <a:avLst/>
          </a:prstGeom>
          <a:noFill/>
        </p:spPr>
        <p:txBody>
          <a:bodyPr wrap="square" rtlCol="0">
            <a:spAutoFit/>
          </a:bodyPr>
          <a:lstStyle/>
          <a:p>
            <a:pPr algn="ctr"/>
            <a:r>
              <a:rPr lang="en-US" dirty="0" smtClean="0"/>
              <a:t>Channel = (</a:t>
            </a:r>
            <a:r>
              <a:rPr lang="en-US" dirty="0" err="1" smtClean="0"/>
              <a:t>channelType</a:t>
            </a:r>
            <a:r>
              <a:rPr lang="en-US" dirty="0" smtClean="0"/>
              <a:t>, source, target, </a:t>
            </a:r>
            <a:r>
              <a:rPr lang="en-US" dirty="0" err="1" smtClean="0"/>
              <a:t>i</a:t>
            </a:r>
            <a:r>
              <a:rPr lang="en-US" dirty="0" smtClean="0"/>
              <a:t>/o)</a:t>
            </a:r>
            <a:endParaRPr lang="en-US" dirty="0"/>
          </a:p>
        </p:txBody>
      </p:sp>
      <p:sp>
        <p:nvSpPr>
          <p:cNvPr id="24" name="TextBox 23"/>
          <p:cNvSpPr txBox="1"/>
          <p:nvPr/>
        </p:nvSpPr>
        <p:spPr>
          <a:xfrm>
            <a:off x="12107" y="1592049"/>
            <a:ext cx="9144000" cy="523220"/>
          </a:xfrm>
          <a:prstGeom prst="rect">
            <a:avLst/>
          </a:prstGeom>
          <a:noFill/>
        </p:spPr>
        <p:txBody>
          <a:bodyPr wrap="square" rtlCol="0">
            <a:spAutoFit/>
          </a:bodyPr>
          <a:lstStyle/>
          <a:p>
            <a:pPr algn="ctr"/>
            <a:r>
              <a:rPr lang="en-US" sz="2800" dirty="0" err="1" smtClean="0"/>
              <a:t>DiTG</a:t>
            </a:r>
            <a:r>
              <a:rPr lang="en-US" sz="2800" dirty="0" smtClean="0"/>
              <a:t> = {Channel, …}</a:t>
            </a:r>
            <a:endParaRPr lang="en-US" sz="2800" dirty="0"/>
          </a:p>
        </p:txBody>
      </p:sp>
    </p:spTree>
    <p:extLst>
      <p:ext uri="{BB962C8B-B14F-4D97-AF65-F5344CB8AC3E}">
        <p14:creationId xmlns:p14="http://schemas.microsoft.com/office/powerpoint/2010/main" val="2624914809"/>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10" name="Rounded Rectangle 9"/>
          <p:cNvSpPr/>
          <p:nvPr/>
        </p:nvSpPr>
        <p:spPr>
          <a:xfrm>
            <a:off x="917377" y="4845957"/>
            <a:ext cx="1107583" cy="88782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p:cNvSpPr/>
          <p:nvPr/>
        </p:nvSpPr>
        <p:spPr>
          <a:xfrm>
            <a:off x="3200400" y="2057401"/>
            <a:ext cx="5105400" cy="4390952"/>
          </a:xfrm>
          <a:prstGeom prst="wedgeRoundRectCallout">
            <a:avLst>
              <a:gd name="adj1" fmla="val -72838"/>
              <a:gd name="adj2" fmla="val 2230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Shape 402"/>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dirty="0">
                <a:solidFill>
                  <a:schemeClr val="accent1"/>
                </a:solidFill>
                <a:latin typeface="Arial"/>
                <a:ea typeface="Arial"/>
                <a:cs typeface="Arial"/>
                <a:sym typeface="Arial"/>
              </a:rPr>
              <a:t>Directed Team Graph (</a:t>
            </a:r>
            <a:r>
              <a:rPr lang="en-US" sz="4600" b="0" i="0" u="none" strike="noStrike" cap="none" baseline="0" dirty="0" err="1">
                <a:solidFill>
                  <a:schemeClr val="accent1"/>
                </a:solidFill>
                <a:latin typeface="Arial"/>
                <a:ea typeface="Arial"/>
                <a:cs typeface="Arial"/>
                <a:sym typeface="Arial"/>
              </a:rPr>
              <a:t>DiTG</a:t>
            </a:r>
            <a:r>
              <a:rPr lang="en-US" sz="4600" b="0" i="0" u="none" strike="noStrike" cap="none" baseline="0" dirty="0">
                <a:solidFill>
                  <a:schemeClr val="accent1"/>
                </a:solidFill>
                <a:latin typeface="Arial"/>
                <a:ea typeface="Arial"/>
                <a:cs typeface="Arial"/>
                <a:sym typeface="Arial"/>
              </a:rPr>
              <a:t>)</a:t>
            </a:r>
          </a:p>
        </p:txBody>
      </p:sp>
      <p:sp>
        <p:nvSpPr>
          <p:cNvPr id="403" name="Shape 403"/>
          <p:cNvSpPr/>
          <p:nvPr/>
        </p:nvSpPr>
        <p:spPr>
          <a:xfrm>
            <a:off x="4343400" y="2590800"/>
            <a:ext cx="2824777" cy="1276349"/>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r>
              <a:rPr lang="en-US" sz="2800" b="0" i="0" u="none" strike="noStrike" cap="none" baseline="0" dirty="0" smtClean="0">
                <a:solidFill>
                  <a:schemeClr val="lt1"/>
                </a:solidFill>
                <a:latin typeface="Arial"/>
                <a:ea typeface="Arial"/>
                <a:cs typeface="Arial"/>
                <a:sym typeface="Arial"/>
              </a:rPr>
              <a:t>Parent</a:t>
            </a:r>
          </a:p>
          <a:p>
            <a:pPr marL="0" marR="0" lvl="0" indent="0" algn="ctr" rtl="0">
              <a:buSzPct val="25000"/>
              <a:buNone/>
            </a:pPr>
            <a:r>
              <a:rPr lang="en-US" sz="2800" b="0" i="0" u="none" strike="noStrike" cap="none" baseline="0" dirty="0" smtClean="0">
                <a:solidFill>
                  <a:schemeClr val="lt1"/>
                </a:solidFill>
                <a:latin typeface="Arial"/>
                <a:ea typeface="Arial"/>
                <a:cs typeface="Arial"/>
                <a:sym typeface="Arial"/>
              </a:rPr>
              <a:t>Search</a:t>
            </a:r>
            <a:endParaRPr lang="en-US" sz="2800" b="0" i="0" u="none" strike="noStrike" cap="none" baseline="0" dirty="0">
              <a:solidFill>
                <a:schemeClr val="lt1"/>
              </a:solidFill>
              <a:latin typeface="Arial"/>
              <a:ea typeface="Arial"/>
              <a:cs typeface="Arial"/>
              <a:sym typeface="Arial"/>
            </a:endParaRPr>
          </a:p>
        </p:txBody>
      </p:sp>
      <p:sp>
        <p:nvSpPr>
          <p:cNvPr id="404" name="Shape 404"/>
          <p:cNvSpPr/>
          <p:nvPr/>
        </p:nvSpPr>
        <p:spPr>
          <a:xfrm>
            <a:off x="4419600" y="4348042"/>
            <a:ext cx="2672375" cy="1590985"/>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r>
              <a:rPr lang="en-US" sz="2800" b="0" i="0" u="none" strike="noStrike" cap="none" baseline="0" dirty="0" smtClean="0">
                <a:solidFill>
                  <a:schemeClr val="lt1"/>
                </a:solidFill>
                <a:latin typeface="Arial"/>
                <a:ea typeface="Arial"/>
                <a:cs typeface="Arial"/>
                <a:sym typeface="Arial"/>
              </a:rPr>
              <a:t>Mission</a:t>
            </a:r>
          </a:p>
          <a:p>
            <a:pPr marL="0" marR="0" lvl="0" indent="0" algn="ctr" rtl="0">
              <a:buSzPct val="25000"/>
              <a:buNone/>
            </a:pPr>
            <a:r>
              <a:rPr lang="en-US" sz="2800" b="0" i="0" u="none" strike="noStrike" cap="none" baseline="0" dirty="0" smtClean="0">
                <a:solidFill>
                  <a:schemeClr val="lt1"/>
                </a:solidFill>
                <a:latin typeface="Arial"/>
                <a:ea typeface="Arial"/>
                <a:cs typeface="Arial"/>
                <a:sym typeface="Arial"/>
              </a:rPr>
              <a:t>Manager</a:t>
            </a:r>
            <a:endParaRPr lang="en-US" sz="2800" b="0" i="0" u="none" strike="noStrike" cap="none" baseline="0" dirty="0">
              <a:solidFill>
                <a:schemeClr val="lt1"/>
              </a:solidFill>
              <a:latin typeface="Arial"/>
              <a:ea typeface="Arial"/>
              <a:cs typeface="Arial"/>
              <a:sym typeface="Arial"/>
            </a:endParaRPr>
          </a:p>
        </p:txBody>
      </p:sp>
      <p:grpSp>
        <p:nvGrpSpPr>
          <p:cNvPr id="26" name="Group 25"/>
          <p:cNvGrpSpPr/>
          <p:nvPr/>
        </p:nvGrpSpPr>
        <p:grpSpPr>
          <a:xfrm>
            <a:off x="299425" y="4946136"/>
            <a:ext cx="2443776" cy="1617985"/>
            <a:chOff x="1690074" y="2743203"/>
            <a:chExt cx="5905495" cy="3820926"/>
          </a:xfrm>
        </p:grpSpPr>
        <p:sp>
          <p:nvSpPr>
            <p:cNvPr id="27" name="Shape 403"/>
            <p:cNvSpPr/>
            <p:nvPr/>
          </p:nvSpPr>
          <p:spPr>
            <a:xfrm>
              <a:off x="3728421" y="2743203"/>
              <a:ext cx="1523998" cy="666750"/>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endParaRPr lang="en-US" sz="1800" b="0" i="0" u="none" strike="noStrike" cap="none" baseline="0" dirty="0">
                <a:solidFill>
                  <a:schemeClr val="lt1"/>
                </a:solidFill>
                <a:latin typeface="Arial"/>
                <a:ea typeface="Arial"/>
                <a:cs typeface="Arial"/>
                <a:sym typeface="Arial"/>
              </a:endParaRPr>
            </a:p>
          </p:txBody>
        </p:sp>
        <p:sp>
          <p:nvSpPr>
            <p:cNvPr id="28" name="Shape 404"/>
            <p:cNvSpPr/>
            <p:nvPr/>
          </p:nvSpPr>
          <p:spPr>
            <a:xfrm>
              <a:off x="3804623" y="3698608"/>
              <a:ext cx="1371599" cy="667623"/>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endParaRPr lang="en-US" sz="1800" b="0" i="0" u="none" strike="noStrike" cap="none" baseline="0" dirty="0">
                <a:solidFill>
                  <a:schemeClr val="lt1"/>
                </a:solidFill>
                <a:latin typeface="Arial"/>
                <a:ea typeface="Arial"/>
                <a:cs typeface="Arial"/>
                <a:sym typeface="Arial"/>
              </a:endParaRPr>
            </a:p>
          </p:txBody>
        </p:sp>
        <p:sp>
          <p:nvSpPr>
            <p:cNvPr id="29" name="Shape 405"/>
            <p:cNvSpPr/>
            <p:nvPr/>
          </p:nvSpPr>
          <p:spPr>
            <a:xfrm>
              <a:off x="1728174" y="4260345"/>
              <a:ext cx="1371599" cy="685800"/>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endParaRPr lang="en-US" sz="1800" b="0" i="0" u="none" strike="noStrike" cap="none" baseline="0" dirty="0">
                <a:solidFill>
                  <a:schemeClr val="lt1"/>
                </a:solidFill>
                <a:latin typeface="Arial"/>
                <a:ea typeface="Arial"/>
                <a:cs typeface="Arial"/>
                <a:sym typeface="Arial"/>
              </a:endParaRPr>
            </a:p>
          </p:txBody>
        </p:sp>
        <p:sp>
          <p:nvSpPr>
            <p:cNvPr id="30" name="Shape 406"/>
            <p:cNvSpPr/>
            <p:nvPr/>
          </p:nvSpPr>
          <p:spPr>
            <a:xfrm>
              <a:off x="6033471" y="4259471"/>
              <a:ext cx="1371599" cy="686673"/>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endParaRPr lang="en-US" sz="1800" b="0" i="0" u="none" strike="noStrike" cap="none" baseline="0" dirty="0">
                <a:solidFill>
                  <a:schemeClr val="lt1"/>
                </a:solidFill>
                <a:latin typeface="Arial"/>
                <a:ea typeface="Arial"/>
                <a:cs typeface="Arial"/>
                <a:sym typeface="Arial"/>
              </a:endParaRPr>
            </a:p>
          </p:txBody>
        </p:sp>
        <p:sp>
          <p:nvSpPr>
            <p:cNvPr id="31" name="Shape 407"/>
            <p:cNvSpPr/>
            <p:nvPr/>
          </p:nvSpPr>
          <p:spPr>
            <a:xfrm>
              <a:off x="5842970" y="5230630"/>
              <a:ext cx="1752599" cy="666750"/>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endParaRPr lang="en-US" sz="1800" b="0" i="0" u="none" strike="noStrike" cap="none" baseline="0" dirty="0">
                <a:solidFill>
                  <a:schemeClr val="lt1"/>
                </a:solidFill>
                <a:latin typeface="Arial"/>
                <a:ea typeface="Arial"/>
                <a:cs typeface="Arial"/>
                <a:sym typeface="Arial"/>
              </a:endParaRPr>
            </a:p>
          </p:txBody>
        </p:sp>
        <p:sp>
          <p:nvSpPr>
            <p:cNvPr id="32" name="Shape 408"/>
            <p:cNvSpPr/>
            <p:nvPr/>
          </p:nvSpPr>
          <p:spPr>
            <a:xfrm>
              <a:off x="1690074" y="5229756"/>
              <a:ext cx="1447798" cy="667623"/>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endParaRPr lang="en-US" sz="1800" b="0" i="0" u="none" strike="noStrike" cap="none" baseline="0" dirty="0">
                <a:solidFill>
                  <a:schemeClr val="lt1"/>
                </a:solidFill>
                <a:latin typeface="Arial"/>
                <a:ea typeface="Arial"/>
                <a:cs typeface="Arial"/>
                <a:sym typeface="Arial"/>
              </a:endParaRPr>
            </a:p>
          </p:txBody>
        </p:sp>
        <p:sp>
          <p:nvSpPr>
            <p:cNvPr id="33" name="Shape 409"/>
            <p:cNvSpPr/>
            <p:nvPr/>
          </p:nvSpPr>
          <p:spPr>
            <a:xfrm>
              <a:off x="3918922" y="5897379"/>
              <a:ext cx="1143000" cy="666750"/>
            </a:xfrm>
            <a:prstGeom prst="roundRect">
              <a:avLst>
                <a:gd name="adj" fmla="val 16667"/>
              </a:avLst>
            </a:prstGeom>
            <a:solidFill>
              <a:schemeClr val="tx1">
                <a:lumMod val="65000"/>
                <a:lumOff val="35000"/>
              </a:schemeClr>
            </a:solidFill>
            <a:ln w="12700" cap="flat">
              <a:no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endParaRPr lang="en-US" sz="1800" b="0" i="0" u="none" strike="noStrike" cap="none" baseline="0" dirty="0">
                <a:solidFill>
                  <a:schemeClr val="lt1"/>
                </a:solidFill>
                <a:latin typeface="Arial"/>
                <a:ea typeface="Arial"/>
                <a:cs typeface="Arial"/>
                <a:sym typeface="Arial"/>
              </a:endParaRPr>
            </a:p>
          </p:txBody>
        </p:sp>
        <p:cxnSp>
          <p:nvCxnSpPr>
            <p:cNvPr id="34" name="Shape 410"/>
            <p:cNvCxnSpPr>
              <a:stCxn id="27" idx="2"/>
              <a:endCxn id="28" idx="0"/>
            </p:cNvCxnSpPr>
            <p:nvPr/>
          </p:nvCxnSpPr>
          <p:spPr>
            <a:xfrm>
              <a:off x="4490422" y="3409951"/>
              <a:ext cx="0" cy="288655"/>
            </a:xfrm>
            <a:prstGeom prst="straightConnector1">
              <a:avLst/>
            </a:prstGeom>
            <a:noFill/>
            <a:ln w="9525" cap="flat">
              <a:solidFill>
                <a:schemeClr val="tx1"/>
              </a:solidFill>
              <a:prstDash val="solid"/>
              <a:round/>
              <a:headEnd type="stealth" w="lg" len="lg"/>
              <a:tailEnd type="stealth" w="lg" len="lg"/>
            </a:ln>
          </p:spPr>
        </p:cxnSp>
        <p:cxnSp>
          <p:nvCxnSpPr>
            <p:cNvPr id="35" name="Shape 411"/>
            <p:cNvCxnSpPr>
              <a:stCxn id="28" idx="1"/>
              <a:endCxn id="29" idx="0"/>
            </p:cNvCxnSpPr>
            <p:nvPr/>
          </p:nvCxnSpPr>
          <p:spPr>
            <a:xfrm flipH="1">
              <a:off x="2413973" y="4032418"/>
              <a:ext cx="1390650" cy="227925"/>
            </a:xfrm>
            <a:prstGeom prst="straightConnector1">
              <a:avLst/>
            </a:prstGeom>
            <a:noFill/>
            <a:ln w="9525" cap="flat">
              <a:solidFill>
                <a:schemeClr val="tx1"/>
              </a:solidFill>
              <a:prstDash val="solid"/>
              <a:round/>
              <a:headEnd type="stealth" w="lg" len="lg"/>
              <a:tailEnd type="stealth" w="lg" len="lg"/>
            </a:ln>
          </p:spPr>
        </p:cxnSp>
        <p:cxnSp>
          <p:nvCxnSpPr>
            <p:cNvPr id="36" name="Shape 412"/>
            <p:cNvCxnSpPr>
              <a:stCxn id="28" idx="3"/>
              <a:endCxn id="30" idx="0"/>
            </p:cNvCxnSpPr>
            <p:nvPr/>
          </p:nvCxnSpPr>
          <p:spPr>
            <a:xfrm>
              <a:off x="5176222" y="4032418"/>
              <a:ext cx="1543049" cy="227051"/>
            </a:xfrm>
            <a:prstGeom prst="straightConnector1">
              <a:avLst/>
            </a:prstGeom>
            <a:noFill/>
            <a:ln w="9525" cap="flat">
              <a:solidFill>
                <a:schemeClr val="tx1"/>
              </a:solidFill>
              <a:prstDash val="solid"/>
              <a:round/>
              <a:headEnd type="stealth" w="lg" len="lg"/>
              <a:tailEnd type="stealth" w="lg" len="lg"/>
            </a:ln>
          </p:spPr>
        </p:cxnSp>
        <p:cxnSp>
          <p:nvCxnSpPr>
            <p:cNvPr id="37" name="Shape 413"/>
            <p:cNvCxnSpPr>
              <a:stCxn id="29" idx="2"/>
              <a:endCxn id="32" idx="0"/>
            </p:cNvCxnSpPr>
            <p:nvPr/>
          </p:nvCxnSpPr>
          <p:spPr>
            <a:xfrm>
              <a:off x="2413973" y="4946142"/>
              <a:ext cx="0" cy="283610"/>
            </a:xfrm>
            <a:prstGeom prst="straightConnector1">
              <a:avLst/>
            </a:prstGeom>
            <a:noFill/>
            <a:ln w="9525" cap="flat">
              <a:solidFill>
                <a:schemeClr val="tx1"/>
              </a:solidFill>
              <a:prstDash val="solid"/>
              <a:round/>
              <a:headEnd type="stealth" w="lg" len="lg"/>
              <a:tailEnd type="stealth" w="lg" len="lg"/>
            </a:ln>
          </p:spPr>
        </p:cxnSp>
        <p:cxnSp>
          <p:nvCxnSpPr>
            <p:cNvPr id="38" name="Shape 414"/>
            <p:cNvCxnSpPr>
              <a:stCxn id="30" idx="2"/>
              <a:endCxn id="31" idx="0"/>
            </p:cNvCxnSpPr>
            <p:nvPr/>
          </p:nvCxnSpPr>
          <p:spPr>
            <a:xfrm flipH="1">
              <a:off x="6719271" y="4946142"/>
              <a:ext cx="0" cy="284484"/>
            </a:xfrm>
            <a:prstGeom prst="straightConnector1">
              <a:avLst/>
            </a:prstGeom>
            <a:noFill/>
            <a:ln w="9525" cap="flat">
              <a:solidFill>
                <a:schemeClr val="tx1"/>
              </a:solidFill>
              <a:prstDash val="solid"/>
              <a:round/>
              <a:headEnd type="stealth" w="lg" len="lg"/>
              <a:tailEnd type="stealth" w="lg" len="lg"/>
            </a:ln>
          </p:spPr>
        </p:cxnSp>
        <p:cxnSp>
          <p:nvCxnSpPr>
            <p:cNvPr id="39" name="Shape 415"/>
            <p:cNvCxnSpPr>
              <a:stCxn id="32" idx="2"/>
              <a:endCxn id="33" idx="1"/>
            </p:cNvCxnSpPr>
            <p:nvPr/>
          </p:nvCxnSpPr>
          <p:spPr>
            <a:xfrm>
              <a:off x="2413973" y="5897377"/>
              <a:ext cx="1504950" cy="333376"/>
            </a:xfrm>
            <a:prstGeom prst="straightConnector1">
              <a:avLst/>
            </a:prstGeom>
            <a:noFill/>
            <a:ln w="9525" cap="flat">
              <a:solidFill>
                <a:schemeClr val="tx1"/>
              </a:solidFill>
              <a:prstDash val="solid"/>
              <a:round/>
              <a:headEnd type="stealth" w="lg" len="lg"/>
              <a:tailEnd type="stealth" w="lg" len="lg"/>
            </a:ln>
          </p:spPr>
        </p:cxnSp>
        <p:cxnSp>
          <p:nvCxnSpPr>
            <p:cNvPr id="40" name="Shape 416"/>
            <p:cNvCxnSpPr>
              <a:stCxn id="31" idx="2"/>
              <a:endCxn id="33" idx="3"/>
            </p:cNvCxnSpPr>
            <p:nvPr/>
          </p:nvCxnSpPr>
          <p:spPr>
            <a:xfrm flipH="1">
              <a:off x="5061922" y="5897375"/>
              <a:ext cx="1657349" cy="333376"/>
            </a:xfrm>
            <a:prstGeom prst="straightConnector1">
              <a:avLst/>
            </a:prstGeom>
            <a:noFill/>
            <a:ln w="9525" cap="flat">
              <a:solidFill>
                <a:schemeClr val="tx1"/>
              </a:solidFill>
              <a:prstDash val="solid"/>
              <a:round/>
              <a:headEnd type="stealth" w="lg" len="lg"/>
              <a:tailEnd type="stealth" w="lg" len="lg"/>
            </a:ln>
          </p:spPr>
        </p:cxnSp>
        <p:cxnSp>
          <p:nvCxnSpPr>
            <p:cNvPr id="41" name="Shape 417"/>
            <p:cNvCxnSpPr>
              <a:stCxn id="32" idx="3"/>
              <a:endCxn id="31" idx="1"/>
            </p:cNvCxnSpPr>
            <p:nvPr/>
          </p:nvCxnSpPr>
          <p:spPr>
            <a:xfrm>
              <a:off x="3137872" y="5563563"/>
              <a:ext cx="2705099" cy="438"/>
            </a:xfrm>
            <a:prstGeom prst="straightConnector1">
              <a:avLst/>
            </a:prstGeom>
            <a:noFill/>
            <a:ln w="9525" cap="flat">
              <a:solidFill>
                <a:schemeClr val="tx1"/>
              </a:solidFill>
              <a:prstDash val="solid"/>
              <a:round/>
              <a:headEnd type="stealth" w="lg" len="lg"/>
              <a:tailEnd type="stealth" w="lg" len="lg"/>
            </a:ln>
          </p:spPr>
        </p:cxnSp>
        <p:cxnSp>
          <p:nvCxnSpPr>
            <p:cNvPr id="42" name="Shape 418"/>
            <p:cNvCxnSpPr>
              <a:stCxn id="29" idx="3"/>
              <a:endCxn id="30" idx="1"/>
            </p:cNvCxnSpPr>
            <p:nvPr/>
          </p:nvCxnSpPr>
          <p:spPr>
            <a:xfrm flipV="1">
              <a:off x="3099772" y="4602806"/>
              <a:ext cx="2933700" cy="438"/>
            </a:xfrm>
            <a:prstGeom prst="straightConnector1">
              <a:avLst/>
            </a:prstGeom>
            <a:noFill/>
            <a:ln w="9525" cap="flat">
              <a:solidFill>
                <a:schemeClr val="tx1"/>
              </a:solidFill>
              <a:prstDash val="solid"/>
              <a:round/>
              <a:headEnd type="stealth" w="lg" len="lg"/>
              <a:tailEnd type="stealth" w="lg" len="lg"/>
            </a:ln>
          </p:spPr>
        </p:cxnSp>
        <p:cxnSp>
          <p:nvCxnSpPr>
            <p:cNvPr id="43" name="Shape 419"/>
            <p:cNvCxnSpPr>
              <a:stCxn id="28" idx="2"/>
              <a:endCxn id="31" idx="1"/>
            </p:cNvCxnSpPr>
            <p:nvPr/>
          </p:nvCxnSpPr>
          <p:spPr>
            <a:xfrm>
              <a:off x="4490425" y="4366226"/>
              <a:ext cx="1352548" cy="1197773"/>
            </a:xfrm>
            <a:prstGeom prst="straightConnector1">
              <a:avLst/>
            </a:prstGeom>
            <a:noFill/>
            <a:ln w="9525" cap="flat">
              <a:solidFill>
                <a:schemeClr val="tx1"/>
              </a:solidFill>
              <a:prstDash val="solid"/>
              <a:round/>
              <a:headEnd type="stealth" w="lg" len="lg"/>
              <a:tailEnd type="stealth" w="lg" len="lg"/>
            </a:ln>
          </p:spPr>
        </p:cxnSp>
      </p:grpSp>
      <p:cxnSp>
        <p:nvCxnSpPr>
          <p:cNvPr id="12" name="Straight Arrow Connector 11"/>
          <p:cNvCxnSpPr/>
          <p:nvPr/>
        </p:nvCxnSpPr>
        <p:spPr>
          <a:xfrm>
            <a:off x="4724400" y="3867149"/>
            <a:ext cx="0" cy="48089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a:off x="5257800" y="3867149"/>
            <a:ext cx="0" cy="48089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flipV="1">
            <a:off x="6248400" y="3867149"/>
            <a:ext cx="0" cy="48089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V="1">
            <a:off x="6781800" y="3867149"/>
            <a:ext cx="0" cy="48089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 name="TextBox 1"/>
          <p:cNvSpPr txBox="1"/>
          <p:nvPr/>
        </p:nvSpPr>
        <p:spPr>
          <a:xfrm>
            <a:off x="4724400" y="3945100"/>
            <a:ext cx="304800" cy="307777"/>
          </a:xfrm>
          <a:prstGeom prst="rect">
            <a:avLst/>
          </a:prstGeom>
          <a:noFill/>
        </p:spPr>
        <p:txBody>
          <a:bodyPr wrap="square" rtlCol="0">
            <a:spAutoFit/>
          </a:bodyPr>
          <a:lstStyle/>
          <a:p>
            <a:r>
              <a:rPr lang="en-US" dirty="0" smtClean="0"/>
              <a:t>V</a:t>
            </a:r>
            <a:endParaRPr lang="en-US" dirty="0"/>
          </a:p>
        </p:txBody>
      </p:sp>
      <p:sp>
        <p:nvSpPr>
          <p:cNvPr id="44" name="TextBox 43"/>
          <p:cNvSpPr txBox="1"/>
          <p:nvPr/>
        </p:nvSpPr>
        <p:spPr>
          <a:xfrm>
            <a:off x="6261100" y="3965637"/>
            <a:ext cx="304800" cy="307777"/>
          </a:xfrm>
          <a:prstGeom prst="rect">
            <a:avLst/>
          </a:prstGeom>
          <a:noFill/>
        </p:spPr>
        <p:txBody>
          <a:bodyPr wrap="square" rtlCol="0">
            <a:spAutoFit/>
          </a:bodyPr>
          <a:lstStyle/>
          <a:p>
            <a:r>
              <a:rPr lang="en-US" dirty="0" smtClean="0"/>
              <a:t>V</a:t>
            </a:r>
            <a:endParaRPr lang="en-US" dirty="0"/>
          </a:p>
        </p:txBody>
      </p:sp>
      <p:sp>
        <p:nvSpPr>
          <p:cNvPr id="45" name="TextBox 44"/>
          <p:cNvSpPr txBox="1"/>
          <p:nvPr/>
        </p:nvSpPr>
        <p:spPr>
          <a:xfrm>
            <a:off x="5283200" y="3953706"/>
            <a:ext cx="304800" cy="307777"/>
          </a:xfrm>
          <a:prstGeom prst="rect">
            <a:avLst/>
          </a:prstGeom>
          <a:noFill/>
        </p:spPr>
        <p:txBody>
          <a:bodyPr wrap="square" rtlCol="0">
            <a:spAutoFit/>
          </a:bodyPr>
          <a:lstStyle/>
          <a:p>
            <a:r>
              <a:rPr lang="en-US" dirty="0" smtClean="0"/>
              <a:t>A</a:t>
            </a:r>
            <a:endParaRPr lang="en-US" dirty="0"/>
          </a:p>
        </p:txBody>
      </p:sp>
      <p:sp>
        <p:nvSpPr>
          <p:cNvPr id="46" name="TextBox 45"/>
          <p:cNvSpPr txBox="1"/>
          <p:nvPr/>
        </p:nvSpPr>
        <p:spPr>
          <a:xfrm>
            <a:off x="6825275" y="3965637"/>
            <a:ext cx="304800" cy="307777"/>
          </a:xfrm>
          <a:prstGeom prst="rect">
            <a:avLst/>
          </a:prstGeom>
          <a:noFill/>
        </p:spPr>
        <p:txBody>
          <a:bodyPr wrap="square" rtlCol="0">
            <a:spAutoFit/>
          </a:bodyPr>
          <a:lstStyle/>
          <a:p>
            <a:r>
              <a:rPr lang="en-US" dirty="0" smtClean="0"/>
              <a:t>A</a:t>
            </a:r>
            <a:endParaRPr lang="en-US" dirty="0"/>
          </a:p>
        </p:txBody>
      </p:sp>
    </p:spTree>
    <p:extLst>
      <p:ext uri="{BB962C8B-B14F-4D97-AF65-F5344CB8AC3E}">
        <p14:creationId xmlns:p14="http://schemas.microsoft.com/office/powerpoint/2010/main" val="1198115173"/>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en-US" dirty="0" smtClean="0"/>
              <a:t>Formal analysis of UAS model</a:t>
            </a:r>
          </a:p>
          <a:p>
            <a:r>
              <a:rPr lang="en-US" dirty="0" smtClean="0"/>
              <a:t>Does the system complete it mission?</a:t>
            </a:r>
          </a:p>
          <a:p>
            <a:r>
              <a:rPr lang="en-US" dirty="0" smtClean="0"/>
              <a:t>What is the workload profile?</a:t>
            </a:r>
          </a:p>
          <a:p>
            <a:endParaRPr lang="en-US" dirty="0"/>
          </a:p>
          <a:p>
            <a:endParaRPr lang="en-US" dirty="0" smtClean="0"/>
          </a:p>
          <a:p>
            <a:pPr marL="0" indent="0" algn="ctr">
              <a:buNone/>
            </a:pPr>
            <a:r>
              <a:rPr lang="en-US" dirty="0" smtClean="0"/>
              <a:t>Model checking to informs the new design</a:t>
            </a:r>
            <a:endParaRPr lang="en-US" dirty="0"/>
          </a:p>
          <a:p>
            <a:pPr marL="0" indent="0" algn="ctr">
              <a:buNone/>
            </a:pPr>
            <a:r>
              <a:rPr lang="en-US" dirty="0" smtClean="0"/>
              <a:t>Must first figure out how to measure workload</a:t>
            </a:r>
          </a:p>
        </p:txBody>
      </p:sp>
      <p:sp>
        <p:nvSpPr>
          <p:cNvPr id="3" name="Title 2"/>
          <p:cNvSpPr>
            <a:spLocks noGrp="1"/>
          </p:cNvSpPr>
          <p:nvPr>
            <p:ph type="ctrTitle"/>
          </p:nvPr>
        </p:nvSpPr>
        <p:spPr/>
        <p:txBody>
          <a:bodyPr/>
          <a:lstStyle/>
          <a:p>
            <a:r>
              <a:rPr lang="en-US" dirty="0" smtClean="0"/>
              <a:t>Model Checking</a:t>
            </a:r>
            <a:endParaRPr lang="en-US" dirty="0"/>
          </a:p>
        </p:txBody>
      </p:sp>
    </p:spTree>
    <p:extLst>
      <p:ext uri="{BB962C8B-B14F-4D97-AF65-F5344CB8AC3E}">
        <p14:creationId xmlns:p14="http://schemas.microsoft.com/office/powerpoint/2010/main" val="4101301518"/>
      </p:ext>
    </p:extLst>
  </p:cSld>
  <p:clrMapOvr>
    <a:masterClrMapping/>
  </p:clrMapOvr>
  <p:timing>
    <p:tnLst>
      <p:par>
        <p:cTn id="1" dur="indefinite" restart="never" nodeType="tmRoot"/>
      </p:par>
    </p:tnLst>
  </p:timing>
</p:sld>
</file>

<file path=ppt/theme/theme1.xml><?xml version="1.0" encoding="utf-8"?>
<a:theme xmlns:a="http://schemas.openxmlformats.org/drawingml/2006/main" name="C-UAS template PPT templat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5858</TotalTime>
  <Words>2298</Words>
  <Application>Microsoft Office PowerPoint</Application>
  <PresentationFormat>On-screen Show (4:3)</PresentationFormat>
  <Paragraphs>333</Paragraphs>
  <Slides>28</Slides>
  <Notes>27</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C-UAS template PPT template 1</vt:lpstr>
      <vt:lpstr>Notes On Workload</vt:lpstr>
      <vt:lpstr>Too Many Humans per UAS</vt:lpstr>
      <vt:lpstr>Fewer Humans and Better Workload</vt:lpstr>
      <vt:lpstr>Goal: Workload Fusion </vt:lpstr>
      <vt:lpstr>Research Objectives</vt:lpstr>
      <vt:lpstr>How do you model a UAS?</vt:lpstr>
      <vt:lpstr>Directed Team Graph (DiTG)</vt:lpstr>
      <vt:lpstr>Directed Team Graph (DiTG)</vt:lpstr>
      <vt:lpstr>Model Checking</vt:lpstr>
      <vt:lpstr>Formally Defined Model</vt:lpstr>
      <vt:lpstr>Model Checking</vt:lpstr>
      <vt:lpstr>Java Path Finder</vt:lpstr>
      <vt:lpstr>How do we measure workload in our DiTG?</vt:lpstr>
      <vt:lpstr>Categories of Workload</vt:lpstr>
      <vt:lpstr>Team / Organizational</vt:lpstr>
      <vt:lpstr>Algorithmic</vt:lpstr>
      <vt:lpstr>Temporal</vt:lpstr>
      <vt:lpstr>Cognitive</vt:lpstr>
      <vt:lpstr>What Causes “Work”</vt:lpstr>
      <vt:lpstr>Model-Based Workload Metrics</vt:lpstr>
      <vt:lpstr>Metric Classification</vt:lpstr>
      <vt:lpstr>Resource Workload</vt:lpstr>
      <vt:lpstr>Decision Workload</vt:lpstr>
      <vt:lpstr>Temporal Workload</vt:lpstr>
      <vt:lpstr>What Causes “Work”</vt:lpstr>
      <vt:lpstr>Results: Workload Estimates</vt:lpstr>
      <vt:lpstr>What Can Modeling Tell Us About Workload?</vt:lpstr>
      <vt:lpstr>Future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dc:creator>
  <cp:lastModifiedBy>Robert Paul Ivie</cp:lastModifiedBy>
  <cp:revision>54</cp:revision>
  <dcterms:created xsi:type="dcterms:W3CDTF">2011-06-18T17:31:48Z</dcterms:created>
  <dcterms:modified xsi:type="dcterms:W3CDTF">2013-09-25T18:35:42Z</dcterms:modified>
</cp:coreProperties>
</file>